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07"/>
  </p:notesMasterIdLst>
  <p:handoutMasterIdLst>
    <p:handoutMasterId r:id="rId208"/>
  </p:handoutMasterIdLst>
  <p:sldIdLst>
    <p:sldId id="259" r:id="rId2"/>
    <p:sldId id="474" r:id="rId3"/>
    <p:sldId id="482" r:id="rId4"/>
    <p:sldId id="286" r:id="rId5"/>
    <p:sldId id="297" r:id="rId6"/>
    <p:sldId id="290" r:id="rId7"/>
    <p:sldId id="298" r:id="rId8"/>
    <p:sldId id="295" r:id="rId9"/>
    <p:sldId id="483" r:id="rId10"/>
    <p:sldId id="294" r:id="rId11"/>
    <p:sldId id="299" r:id="rId12"/>
    <p:sldId id="300" r:id="rId13"/>
    <p:sldId id="289" r:id="rId14"/>
    <p:sldId id="301" r:id="rId15"/>
    <p:sldId id="484" r:id="rId16"/>
    <p:sldId id="302" r:id="rId17"/>
    <p:sldId id="303" r:id="rId18"/>
    <p:sldId id="485" r:id="rId19"/>
    <p:sldId id="305" r:id="rId20"/>
    <p:sldId id="307" r:id="rId21"/>
    <p:sldId id="475" r:id="rId22"/>
    <p:sldId id="308" r:id="rId23"/>
    <p:sldId id="476" r:id="rId24"/>
    <p:sldId id="486" r:id="rId25"/>
    <p:sldId id="309" r:id="rId26"/>
    <p:sldId id="310" r:id="rId27"/>
    <p:sldId id="311" r:id="rId28"/>
    <p:sldId id="312" r:id="rId29"/>
    <p:sldId id="313" r:id="rId30"/>
    <p:sldId id="314" r:id="rId31"/>
    <p:sldId id="487" r:id="rId32"/>
    <p:sldId id="315" r:id="rId33"/>
    <p:sldId id="316" r:id="rId34"/>
    <p:sldId id="317" r:id="rId35"/>
    <p:sldId id="318" r:id="rId36"/>
    <p:sldId id="319" r:id="rId37"/>
    <p:sldId id="320" r:id="rId38"/>
    <p:sldId id="488" r:id="rId39"/>
    <p:sldId id="321" r:id="rId40"/>
    <p:sldId id="322" r:id="rId41"/>
    <p:sldId id="323" r:id="rId42"/>
    <p:sldId id="324" r:id="rId43"/>
    <p:sldId id="325" r:id="rId44"/>
    <p:sldId id="326" r:id="rId45"/>
    <p:sldId id="327" r:id="rId46"/>
    <p:sldId id="328" r:id="rId47"/>
    <p:sldId id="329" r:id="rId48"/>
    <p:sldId id="330" r:id="rId49"/>
    <p:sldId id="331" r:id="rId50"/>
    <p:sldId id="489"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477" r:id="rId69"/>
    <p:sldId id="349" r:id="rId70"/>
    <p:sldId id="350" r:id="rId71"/>
    <p:sldId id="351" r:id="rId72"/>
    <p:sldId id="352" r:id="rId73"/>
    <p:sldId id="353" r:id="rId74"/>
    <p:sldId id="354" r:id="rId75"/>
    <p:sldId id="355" r:id="rId76"/>
    <p:sldId id="356" r:id="rId77"/>
    <p:sldId id="357" r:id="rId78"/>
    <p:sldId id="478" r:id="rId79"/>
    <p:sldId id="490" r:id="rId80"/>
    <p:sldId id="358" r:id="rId81"/>
    <p:sldId id="359" r:id="rId82"/>
    <p:sldId id="360" r:id="rId83"/>
    <p:sldId id="491" r:id="rId84"/>
    <p:sldId id="361" r:id="rId85"/>
    <p:sldId id="362" r:id="rId86"/>
    <p:sldId id="363" r:id="rId87"/>
    <p:sldId id="364" r:id="rId88"/>
    <p:sldId id="365" r:id="rId89"/>
    <p:sldId id="366" r:id="rId90"/>
    <p:sldId id="367" r:id="rId91"/>
    <p:sldId id="368" r:id="rId92"/>
    <p:sldId id="369" r:id="rId93"/>
    <p:sldId id="370" r:id="rId94"/>
    <p:sldId id="371" r:id="rId95"/>
    <p:sldId id="372" r:id="rId96"/>
    <p:sldId id="492" r:id="rId97"/>
    <p:sldId id="373" r:id="rId98"/>
    <p:sldId id="374" r:id="rId99"/>
    <p:sldId id="375" r:id="rId100"/>
    <p:sldId id="376" r:id="rId101"/>
    <p:sldId id="377" r:id="rId102"/>
    <p:sldId id="378" r:id="rId103"/>
    <p:sldId id="379" r:id="rId104"/>
    <p:sldId id="380" r:id="rId105"/>
    <p:sldId id="381" r:id="rId106"/>
    <p:sldId id="382" r:id="rId107"/>
    <p:sldId id="383" r:id="rId108"/>
    <p:sldId id="479" r:id="rId109"/>
    <p:sldId id="493" r:id="rId110"/>
    <p:sldId id="384" r:id="rId111"/>
    <p:sldId id="385" r:id="rId112"/>
    <p:sldId id="386" r:id="rId113"/>
    <p:sldId id="387" r:id="rId114"/>
    <p:sldId id="388" r:id="rId115"/>
    <p:sldId id="494" r:id="rId116"/>
    <p:sldId id="389" r:id="rId117"/>
    <p:sldId id="390" r:id="rId118"/>
    <p:sldId id="391" r:id="rId119"/>
    <p:sldId id="392" r:id="rId120"/>
    <p:sldId id="393" r:id="rId121"/>
    <p:sldId id="394" r:id="rId122"/>
    <p:sldId id="395" r:id="rId123"/>
    <p:sldId id="396" r:id="rId124"/>
    <p:sldId id="397" r:id="rId125"/>
    <p:sldId id="398" r:id="rId126"/>
    <p:sldId id="399" r:id="rId127"/>
    <p:sldId id="400" r:id="rId128"/>
    <p:sldId id="401" r:id="rId129"/>
    <p:sldId id="402" r:id="rId130"/>
    <p:sldId id="403" r:id="rId131"/>
    <p:sldId id="495" r:id="rId132"/>
    <p:sldId id="404" r:id="rId133"/>
    <p:sldId id="405" r:id="rId134"/>
    <p:sldId id="406" r:id="rId135"/>
    <p:sldId id="407" r:id="rId136"/>
    <p:sldId id="408"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422" r:id="rId151"/>
    <p:sldId id="423" r:id="rId152"/>
    <p:sldId id="424" r:id="rId153"/>
    <p:sldId id="425" r:id="rId154"/>
    <p:sldId id="426" r:id="rId155"/>
    <p:sldId id="480" r:id="rId156"/>
    <p:sldId id="427" r:id="rId157"/>
    <p:sldId id="496" r:id="rId158"/>
    <p:sldId id="428" r:id="rId159"/>
    <p:sldId id="429"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98" r:id="rId179"/>
    <p:sldId id="448" r:id="rId180"/>
    <p:sldId id="449" r:id="rId181"/>
    <p:sldId id="450" r:id="rId182"/>
    <p:sldId id="451" r:id="rId183"/>
    <p:sldId id="452" r:id="rId184"/>
    <p:sldId id="453" r:id="rId185"/>
    <p:sldId id="454" r:id="rId186"/>
    <p:sldId id="481" r:id="rId187"/>
    <p:sldId id="499" r:id="rId188"/>
    <p:sldId id="455" r:id="rId189"/>
    <p:sldId id="456" r:id="rId190"/>
    <p:sldId id="457" r:id="rId191"/>
    <p:sldId id="500" r:id="rId192"/>
    <p:sldId id="458" r:id="rId193"/>
    <p:sldId id="459" r:id="rId194"/>
    <p:sldId id="460" r:id="rId195"/>
    <p:sldId id="461" r:id="rId196"/>
    <p:sldId id="501" r:id="rId197"/>
    <p:sldId id="462" r:id="rId198"/>
    <p:sldId id="463" r:id="rId199"/>
    <p:sldId id="464" r:id="rId200"/>
    <p:sldId id="465" r:id="rId201"/>
    <p:sldId id="502" r:id="rId202"/>
    <p:sldId id="503" r:id="rId203"/>
    <p:sldId id="504" r:id="rId204"/>
    <p:sldId id="506" r:id="rId205"/>
    <p:sldId id="505" r:id="rId20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98" autoAdjust="0"/>
    <p:restoredTop sz="71088" autoAdjust="0"/>
  </p:normalViewPr>
  <p:slideViewPr>
    <p:cSldViewPr snapToGrid="0">
      <p:cViewPr varScale="1">
        <p:scale>
          <a:sx n="89" d="100"/>
          <a:sy n="89" d="100"/>
        </p:scale>
        <p:origin x="1728" y="16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2022/12/15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2022/12/15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166974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514298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53534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017562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93064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189910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910747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334294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0232924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2448150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2135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86705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363594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374975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647844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302035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577878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395042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647847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379022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42101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7946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30587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579915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473474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114183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552377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85864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05302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39493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145648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34960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52821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6889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5038260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90055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81176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955297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842674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702332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012362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59941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671383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2121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648822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151797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79086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4097938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2438597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944781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8604548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250934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822120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568800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2747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764662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1610312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627497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6804382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958317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6055252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478347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6498636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63862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24771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8206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1952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1790482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133597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67123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142938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774380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6754967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656197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b="1" dirty="0">
                <a:highlight>
                  <a:srgbClr val="FFFF00"/>
                </a:highlight>
                <a:latin typeface="Arial" panose="020B0604020202020204" pitchFamily="34" charset="0"/>
              </a:rPr>
              <a:t>会考应用题目的哦～</a:t>
            </a:r>
            <a:endParaRPr lang="zh-CN" altLang="zh-CN" b="1" dirty="0">
              <a:highlight>
                <a:srgbClr val="FFFF00"/>
              </a:highlight>
              <a:latin typeface="Arial" panose="020B0604020202020204" pitchFamily="34" charset="0"/>
            </a:endParaRPr>
          </a:p>
        </p:txBody>
      </p:sp>
    </p:spTree>
    <p:extLst>
      <p:ext uri="{BB962C8B-B14F-4D97-AF65-F5344CB8AC3E}">
        <p14:creationId xmlns:p14="http://schemas.microsoft.com/office/powerpoint/2010/main" val="4380502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078137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3589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202658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0066048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905782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1906534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596576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144010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123964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360811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9256750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352219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42825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6980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157218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9164883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1423304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8959888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725341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58420575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1435776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8311690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837490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3455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454251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95791504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868193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8966499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1076504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7205846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7599903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670487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4869518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9025538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06369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08448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775144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069576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4511300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16248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4340789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8785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10546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8014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85950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993663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73888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6221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08173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19356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2720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372616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35000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735785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9063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99625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29236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97209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93533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05839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67970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1142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35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9093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66731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1301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76818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249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30793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3224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7502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40535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09888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69527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098015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05956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9429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4768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57551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3196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9723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3184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8700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4637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0353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47774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4323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44765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73216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5933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715083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53578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2982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773575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04874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682142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20189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81691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77893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654066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22399579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829279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476422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99197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7157344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97138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0279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288128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2252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98590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4315735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76073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984961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143207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448265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077528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a:latin typeface="Arial" panose="020B0604020202020204" pitchFamily="34" charset="0"/>
              </a:rPr>
              <a:t>小方块是指新插入的节点</a:t>
            </a:r>
            <a:endParaRPr lang="zh-CN" altLang="zh-CN" dirty="0">
              <a:latin typeface="Arial" panose="020B0604020202020204" pitchFamily="34" charset="0"/>
            </a:endParaRPr>
          </a:p>
        </p:txBody>
      </p:sp>
    </p:spTree>
    <p:extLst>
      <p:ext uri="{BB962C8B-B14F-4D97-AF65-F5344CB8AC3E}">
        <p14:creationId xmlns:p14="http://schemas.microsoft.com/office/powerpoint/2010/main" val="305664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8891157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058375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169052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915106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226049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3620717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6834512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2984707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46770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833853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03657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33BA7C0-CFC8-468E-BF58-86F8DBBA5B7D}"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02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75821406-8699-46F7-BC43-9A0383F1DDB8}"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487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5"/>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8"/>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5"/>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8"/>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19" r:id="rId10"/>
    <p:sldLayoutId id="2147483820" r:id="rId11"/>
    <p:sldLayoutId id="2147483821" r:id="rId12"/>
    <p:sldLayoutId id="2147483822" r:id="rId13"/>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第六章 查找</a:t>
            </a:r>
            <a:endParaRPr lang="zh-CN" altLang="en-US"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a:t>
            </a:r>
          </a:p>
        </p:txBody>
      </p:sp>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当元素序列有序时，可以使用更高效的查找方法</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折半查找法。</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折半查找的思想：</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首先比较中间位置元素，比较成功，查找结束；</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比较不成功，如果待查找元素小于中间位置元素，在前半段使用上述同样方法继续查找。特殊地，如果前半段没有了，即长度为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，说明不存在待查找元素；如果待查找元素大于中间位置元素，在后半段使用上述同样方法继续查找。特殊地，如果后半段没有了，也说明不存在待查找元素。</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635386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，即其左子树矮为</a:t>
            </a:r>
            <a:r>
              <a:rPr lang="en-US" altLang="zh-CN" sz="3200" b="0" dirty="0">
                <a:ea typeface="华文楷体" panose="02010600040101010101" pitchFamily="2" charset="-122"/>
                <a:cs typeface="Times New Roman" panose="02020603050405020304" pitchFamily="18" charset="0"/>
              </a:rPr>
              <a:t>h-1</a:t>
            </a:r>
            <a:r>
              <a:rPr lang="zh-CN" altLang="zh-CN" sz="3200" b="0" dirty="0">
                <a:ea typeface="华文楷体" panose="02010600040101010101" pitchFamily="2" charset="-122"/>
                <a:cs typeface="Times New Roman" panose="02020603050405020304" pitchFamily="18" charset="0"/>
              </a:rPr>
              <a:t>、右子树高为</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299792" y="2328996"/>
            <a:ext cx="6226852" cy="4012169"/>
          </a:xfrm>
          <a:prstGeom prst="rect">
            <a:avLst/>
          </a:prstGeom>
          <a:noFill/>
          <a:ln>
            <a:noFill/>
          </a:ln>
        </p:spPr>
      </p:pic>
    </p:spTree>
    <p:extLst>
      <p:ext uri="{BB962C8B-B14F-4D97-AF65-F5344CB8AC3E}">
        <p14:creationId xmlns:p14="http://schemas.microsoft.com/office/powerpoint/2010/main" val="24564165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929296"/>
            <a:ext cx="6301767" cy="3656496"/>
          </a:xfrm>
          <a:prstGeom prst="rect">
            <a:avLst/>
          </a:prstGeom>
          <a:noFill/>
          <a:ln>
            <a:noFill/>
          </a:ln>
        </p:spPr>
      </p:pic>
    </p:spTree>
    <p:extLst>
      <p:ext uri="{BB962C8B-B14F-4D97-AF65-F5344CB8AC3E}">
        <p14:creationId xmlns:p14="http://schemas.microsoft.com/office/powerpoint/2010/main" val="17823421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311924" y="1907236"/>
            <a:ext cx="7050737" cy="3360503"/>
          </a:xfrm>
          <a:prstGeom prst="rect">
            <a:avLst/>
          </a:prstGeom>
          <a:noFill/>
          <a:ln>
            <a:noFill/>
          </a:ln>
        </p:spPr>
      </p:pic>
    </p:spTree>
    <p:extLst>
      <p:ext uri="{BB962C8B-B14F-4D97-AF65-F5344CB8AC3E}">
        <p14:creationId xmlns:p14="http://schemas.microsoft.com/office/powerpoint/2010/main" val="2655522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55049" y="1689417"/>
            <a:ext cx="6225263" cy="316087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7494103" y="1894507"/>
            <a:ext cx="3260036" cy="2359439"/>
          </a:xfrm>
          <a:prstGeom prst="rect">
            <a:avLst/>
          </a:prstGeom>
          <a:noFill/>
          <a:ln>
            <a:noFill/>
          </a:ln>
        </p:spPr>
      </p:pic>
    </p:spTree>
    <p:extLst>
      <p:ext uri="{BB962C8B-B14F-4D97-AF65-F5344CB8AC3E}">
        <p14:creationId xmlns:p14="http://schemas.microsoft.com/office/powerpoint/2010/main" val="40127137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平衡二叉树删除时，影响会沿删除结点的祖先由下而上传导。如果变化来自于左子树，平衡因子减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；如果变化来自于右子树时，平衡因子加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一个祖先结点的平衡因子由</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，传导结束；由非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时，继续向上传导；由非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或者</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时，冲突结点确定。根据</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LR</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RL</a:t>
            </a:r>
            <a:r>
              <a:rPr lang="zh-CN" altLang="zh-CN" sz="2800" b="0" dirty="0">
                <a:ea typeface="华文楷体" panose="02010600040101010101" pitchFamily="2" charset="-122"/>
                <a:cs typeface="Times New Roman" panose="02020603050405020304" pitchFamily="18" charset="0"/>
              </a:rPr>
              <a:t>四种形态分别做和插入时一样的旋转调整、做同样的平衡因子修正。</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调整的分支不是自冲突结点向下到删除结点的分支，而是自冲突结点向下到不含删除结点的分支。</a:t>
            </a:r>
            <a:endParaRPr lang="zh-CN" altLang="en-US" sz="2800" b="0" dirty="0">
              <a:ea typeface="华文楷体" panose="0201060004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删除总结</a:t>
            </a:r>
          </a:p>
        </p:txBody>
      </p:sp>
      <p:sp>
        <p:nvSpPr>
          <p:cNvPr id="4" name="椭圆 3"/>
          <p:cNvSpPr/>
          <p:nvPr/>
        </p:nvSpPr>
        <p:spPr>
          <a:xfrm>
            <a:off x="11658600" y="6329363"/>
            <a:ext cx="162983" cy="277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85720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5060598"/>
              </a:xfrm>
            </p:spPr>
            <p:txBody>
              <a:bodyPr>
                <a:normAutofit fontScale="92500" lnSpcReduction="20000"/>
              </a:bodyPr>
              <a:lstStyle/>
              <a:p>
                <a:pPr marL="357188" indent="0">
                  <a:buNone/>
                </a:pPr>
                <a:r>
                  <a:rPr lang="zh-CN" altLang="en-US" sz="2800" b="0" dirty="0">
                    <a:ea typeface="华文楷体" panose="02010600040101010101" pitchFamily="2" charset="-122"/>
                    <a:cs typeface="Times New Roman" panose="02020603050405020304" pitchFamily="18" charset="0"/>
                  </a:rPr>
                  <a:t>设</a:t>
                </a:r>
                <a:r>
                  <a:rPr lang="zh-CN" altLang="zh-CN" sz="2800" b="0" dirty="0">
                    <a:ea typeface="华文楷体" panose="02010600040101010101" pitchFamily="2" charset="-122"/>
                    <a:cs typeface="Times New Roman" panose="02020603050405020304" pitchFamily="18" charset="0"/>
                  </a:rPr>
                  <a:t>具有</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个结点的二叉平衡树的最大高度为</a:t>
                </a:r>
                <a:r>
                  <a:rPr lang="en-US" altLang="zh-CN" sz="2800" b="0" dirty="0">
                    <a:ea typeface="华文楷体" panose="02010600040101010101" pitchFamily="2" charset="-122"/>
                    <a:cs typeface="Times New Roman" panose="02020603050405020304" pitchFamily="18" charset="0"/>
                  </a:rPr>
                  <a:t>H</a:t>
                </a:r>
                <a:r>
                  <a:rPr lang="zh-CN" altLang="en-US" sz="2800" b="0" dirty="0">
                    <a:ea typeface="华文楷体" panose="02010600040101010101" pitchFamily="2" charset="-122"/>
                    <a:cs typeface="Times New Roman" panose="02020603050405020304" pitchFamily="18" charset="0"/>
                  </a:rPr>
                  <a:t>，则有</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F(H+2)-1</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n</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F(H+3)-1</a:t>
                </a:r>
                <a:r>
                  <a:rPr lang="zh-CN" altLang="zh-CN" sz="2800" b="0" dirty="0">
                    <a:ea typeface="华文楷体" panose="02010600040101010101" pitchFamily="2" charset="-122"/>
                    <a:cs typeface="Times New Roman" panose="02020603050405020304" pitchFamily="18" charset="0"/>
                  </a:rPr>
                  <a:t>，其中</a:t>
                </a:r>
                <a:r>
                  <a:rPr lang="en-US" altLang="zh-CN" sz="2800" b="0" dirty="0">
                    <a:ea typeface="华文楷体" panose="02010600040101010101" pitchFamily="2" charset="-122"/>
                    <a:cs typeface="Times New Roman" panose="02020603050405020304" pitchFamily="18" charset="0"/>
                  </a:rPr>
                  <a:t>F(m)</a:t>
                </a:r>
                <a:r>
                  <a:rPr lang="zh-CN" altLang="zh-CN" sz="2800" b="0" dirty="0">
                    <a:ea typeface="华文楷体" panose="02010600040101010101" pitchFamily="2" charset="-122"/>
                    <a:cs typeface="Times New Roman" panose="02020603050405020304" pitchFamily="18" charset="0"/>
                  </a:rPr>
                  <a:t>为斐波那契数列</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zh-CN" sz="2800" b="0" dirty="0">
                    <a:ea typeface="华文楷体" panose="02010600040101010101" pitchFamily="2" charset="-122"/>
                    <a:cs typeface="Times New Roman" panose="02020603050405020304" pitchFamily="18" charset="0"/>
                  </a:rPr>
                  <a:t>下面观察下</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取具体值的情况：</a:t>
                </a:r>
                <a:endParaRPr lang="en-US" altLang="zh-CN" sz="28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n=0</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 F(0+2)=1</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F(0+3)=2</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H=0</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F(1+2)=2</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F(1+3)=3</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H=1</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n=2</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n=3</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3</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en-US" altLang="zh-CN" sz="2600" b="0" dirty="0">
                    <a:ea typeface="华文楷体" panose="02010600040101010101" pitchFamily="2" charset="-122"/>
                    <a:cs typeface="Times New Roman" panose="02020603050405020304" pitchFamily="18" charset="0"/>
                  </a:rPr>
                  <a:t>……</a:t>
                </a:r>
                <a:endParaRPr lang="zh-CN" altLang="zh-CN" sz="26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n=12</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F(5+2)=13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F(5+3)=21</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20</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H=5</a:t>
                </a:r>
                <a:r>
                  <a:rPr lang="zh-CN" altLang="zh-CN" sz="26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5060598"/>
              </a:xfrm>
              <a:blipFill>
                <a:blip r:embed="rId3"/>
                <a:stretch>
                  <a:fillRect t="-1446" b="-192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树的最大高度*：</a:t>
            </a:r>
          </a:p>
        </p:txBody>
      </p:sp>
    </p:spTree>
    <p:extLst>
      <p:ext uri="{BB962C8B-B14F-4D97-AF65-F5344CB8AC3E}">
        <p14:creationId xmlns:p14="http://schemas.microsoft.com/office/powerpoint/2010/main" val="2705465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4633127"/>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即结点个数为</a:t>
                </a:r>
                <a:r>
                  <a:rPr lang="en-US" altLang="zh-CN" sz="2800" b="0" dirty="0">
                    <a:ea typeface="华文楷体" panose="02010600040101010101" pitchFamily="2" charset="-122"/>
                    <a:cs typeface="Times New Roman" panose="02020603050405020304" pitchFamily="18" charset="0"/>
                  </a:rPr>
                  <a:t>12</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，而最小高度当然就是完全二叉树，其高度为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12</m:t>
                            </m:r>
                          </m:e>
                        </m:func>
                      </m:e>
                    </m:d>
                    <m:r>
                      <a:rPr lang="en-US" altLang="zh-CN" sz="2800" b="0" i="1">
                        <a:latin typeface="Cambria Math" panose="02040503050406030204" pitchFamily="18" charset="0"/>
                      </a:rPr>
                      <m:t>+1=4</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a:t>
                </a:r>
                <a:r>
                  <a:rPr lang="en-US" altLang="zh-CN" sz="2800" b="0" dirty="0">
                    <a:ea typeface="华文楷体" panose="02010600040101010101" pitchFamily="2" charset="-122"/>
                    <a:cs typeface="Times New Roman" panose="02020603050405020304" pitchFamily="18" charset="0"/>
                  </a:rPr>
                  <a:t>n=20</a:t>
                </a:r>
                <a:r>
                  <a:rPr lang="zh-CN" altLang="zh-CN" sz="2800" b="0" dirty="0">
                    <a:ea typeface="华文楷体" panose="02010600040101010101" pitchFamily="2" charset="-122"/>
                    <a:cs typeface="Times New Roman" panose="02020603050405020304" pitchFamily="18" charset="0"/>
                  </a:rPr>
                  <a:t>时，因</a:t>
                </a:r>
                <a:r>
                  <a:rPr lang="en-US" altLang="zh-CN" sz="2800" b="0" dirty="0">
                    <a:ea typeface="华文楷体" panose="02010600040101010101" pitchFamily="2" charset="-122"/>
                    <a:cs typeface="Times New Roman" panose="02020603050405020304" pitchFamily="18" charset="0"/>
                  </a:rPr>
                  <a:t>F(7)-1</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n</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F(8)-1</a:t>
                </a:r>
                <a:r>
                  <a:rPr lang="zh-CN" altLang="zh-CN" sz="2800" b="0" dirty="0">
                    <a:ea typeface="华文楷体" panose="02010600040101010101" pitchFamily="2" charset="-122"/>
                    <a:cs typeface="Times New Roman" panose="02020603050405020304" pitchFamily="18" charset="0"/>
                  </a:rPr>
                  <a:t>，故</a:t>
                </a:r>
                <a:r>
                  <a:rPr lang="en-US" altLang="zh-CN" sz="2800" b="0" dirty="0">
                    <a:ea typeface="华文楷体" panose="02010600040101010101" pitchFamily="2" charset="-122"/>
                    <a:cs typeface="Times New Roman" panose="02020603050405020304" pitchFamily="18" charset="0"/>
                  </a:rPr>
                  <a:t>H=5</a:t>
                </a:r>
                <a:r>
                  <a:rPr lang="zh-CN" altLang="zh-CN" sz="2800" b="0" dirty="0">
                    <a:ea typeface="华文楷体" panose="02010600040101010101" pitchFamily="2" charset="-122"/>
                    <a:cs typeface="Times New Roman" panose="02020603050405020304" pitchFamily="18" charset="0"/>
                  </a:rPr>
                  <a:t>。即结点个数为</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，最小高度为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20</m:t>
                            </m:r>
                          </m:e>
                        </m:func>
                      </m:e>
                    </m:d>
                    <m:r>
                      <a:rPr lang="en-US" altLang="zh-CN" sz="2800" b="0" i="1">
                        <a:latin typeface="Cambria Math" panose="02040503050406030204" pitchFamily="18" charset="0"/>
                      </a:rPr>
                      <m:t>+1=5</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反过来看：高度为</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的平衡二叉树，最少的结点个数为</a:t>
                </a:r>
                <a:r>
                  <a:rPr lang="en-US" altLang="zh-CN" sz="2800" b="0" dirty="0">
                    <a:ea typeface="华文楷体" panose="02010600040101010101" pitchFamily="2" charset="-122"/>
                    <a:cs typeface="Times New Roman" panose="02020603050405020304" pitchFamily="18" charset="0"/>
                  </a:rPr>
                  <a:t>F(H+2)-1</a:t>
                </a:r>
                <a:r>
                  <a:rPr lang="zh-CN" altLang="zh-CN" sz="2800" b="0" dirty="0">
                    <a:ea typeface="华文楷体" panose="02010600040101010101" pitchFamily="2" charset="-122"/>
                    <a:cs typeface="Times New Roman" panose="02020603050405020304" pitchFamily="18" charset="0"/>
                  </a:rPr>
                  <a:t>即</a:t>
                </a:r>
                <a:r>
                  <a:rPr lang="en-US" altLang="zh-CN" sz="2800" b="0" dirty="0">
                    <a:ea typeface="华文楷体" panose="02010600040101010101" pitchFamily="2" charset="-122"/>
                    <a:cs typeface="Times New Roman" panose="02020603050405020304" pitchFamily="18" charset="0"/>
                  </a:rPr>
                  <a:t>F(5)-1=5-1=4</a:t>
                </a:r>
                <a:r>
                  <a:rPr lang="zh-CN" altLang="zh-CN" sz="2800" b="0" dirty="0">
                    <a:ea typeface="华文楷体" panose="02010600040101010101" pitchFamily="2" charset="-122"/>
                    <a:cs typeface="Times New Roman" panose="02020603050405020304" pitchFamily="18" charset="0"/>
                  </a:rPr>
                  <a:t>、最多的结点个数为</a:t>
                </a:r>
                <a:r>
                  <a:rPr lang="en-US" altLang="zh-CN" sz="2800" b="0" dirty="0">
                    <a:ea typeface="华文楷体" panose="02010600040101010101" pitchFamily="2" charset="-122"/>
                    <a:cs typeface="Times New Roman" panose="02020603050405020304" pitchFamily="18" charset="0"/>
                  </a:rPr>
                  <a:t>F(H+3)-1=8-1=7</a:t>
                </a:r>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如果一个有序序列是</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1,</m:t>
                        </m:r>
                        <m:r>
                          <a:rPr lang="zh-CN" altLang="zh-CN" sz="2800" b="0">
                            <a:latin typeface="Cambria Math" panose="02040503050406030204" pitchFamily="18" charset="0"/>
                          </a:rPr>
                          <m:t>，</m:t>
                        </m:r>
                        <m:r>
                          <a:rPr lang="en-US" altLang="zh-CN" sz="2800" b="0">
                            <a:latin typeface="Cambria Math" panose="02040503050406030204" pitchFamily="18" charset="0"/>
                          </a:rPr>
                          <m:t>3</m:t>
                        </m:r>
                        <m:r>
                          <a:rPr lang="zh-CN" altLang="zh-CN" sz="2800" b="0">
                            <a:latin typeface="Cambria Math" panose="02040503050406030204" pitchFamily="18" charset="0"/>
                          </a:rPr>
                          <m:t>，</m:t>
                        </m:r>
                        <m:r>
                          <a:rPr lang="en-US" altLang="zh-CN" sz="2800" b="0">
                            <a:latin typeface="Cambria Math" panose="02040503050406030204" pitchFamily="18" charset="0"/>
                          </a:rPr>
                          <m:t>5</m:t>
                        </m:r>
                        <m:r>
                          <a:rPr lang="zh-CN" altLang="zh-CN" sz="2800" b="0">
                            <a:latin typeface="Cambria Math" panose="02040503050406030204" pitchFamily="18" charset="0"/>
                          </a:rPr>
                          <m:t>，</m:t>
                        </m:r>
                        <m:r>
                          <a:rPr lang="en-US" altLang="zh-CN" sz="2800" b="0">
                            <a:latin typeface="Cambria Math" panose="02040503050406030204" pitchFamily="18" charset="0"/>
                          </a:rPr>
                          <m:t>7</m:t>
                        </m:r>
                        <m:r>
                          <a:rPr lang="zh-CN" altLang="zh-CN" sz="2800" b="0">
                            <a:latin typeface="Cambria Math" panose="02040503050406030204" pitchFamily="18" charset="0"/>
                          </a:rPr>
                          <m:t>，</m:t>
                        </m:r>
                        <m:r>
                          <a:rPr lang="en-US" altLang="zh-CN" sz="2800" b="0">
                            <a:latin typeface="Cambria Math" panose="02040503050406030204" pitchFamily="18" charset="0"/>
                          </a:rPr>
                          <m:t>9</m:t>
                        </m:r>
                        <m:r>
                          <a:rPr lang="zh-CN" altLang="zh-CN" sz="2800" b="0">
                            <a:latin typeface="Cambria Math" panose="02040503050406030204" pitchFamily="18" charset="0"/>
                          </a:rPr>
                          <m:t>，</m:t>
                        </m:r>
                        <m:r>
                          <a:rPr lang="en-US" altLang="zh-CN" sz="2800" b="0">
                            <a:latin typeface="Cambria Math" panose="02040503050406030204" pitchFamily="18" charset="0"/>
                          </a:rPr>
                          <m:t>11</m:t>
                        </m:r>
                        <m:r>
                          <a:rPr lang="zh-CN" altLang="zh-CN" sz="2800" b="0">
                            <a:latin typeface="Cambria Math" panose="02040503050406030204" pitchFamily="18" charset="0"/>
                          </a:rPr>
                          <m:t>，</m:t>
                        </m:r>
                        <m:r>
                          <a:rPr lang="en-US" altLang="zh-CN" sz="2800" b="0">
                            <a:latin typeface="Cambria Math" panose="02040503050406030204" pitchFamily="18" charset="0"/>
                          </a:rPr>
                          <m:t>13</m:t>
                        </m:r>
                        <m:r>
                          <a:rPr lang="zh-CN" altLang="zh-CN" sz="2800" b="0">
                            <a:latin typeface="Cambria Math" panose="02040503050406030204" pitchFamily="18" charset="0"/>
                          </a:rPr>
                          <m:t>，</m:t>
                        </m:r>
                        <m:r>
                          <a:rPr lang="en-US" altLang="zh-CN" sz="2800" b="0">
                            <a:latin typeface="Cambria Math" panose="02040503050406030204" pitchFamily="18" charset="0"/>
                          </a:rPr>
                          <m:t>15</m:t>
                        </m:r>
                        <m:r>
                          <a:rPr lang="zh-CN" altLang="zh-CN" sz="2800" b="0">
                            <a:latin typeface="Cambria Math" panose="02040503050406030204" pitchFamily="18" charset="0"/>
                          </a:rPr>
                          <m:t>，</m:t>
                        </m:r>
                        <m:r>
                          <a:rPr lang="en-US" altLang="zh-CN" sz="2800" b="0">
                            <a:latin typeface="Cambria Math" panose="02040503050406030204" pitchFamily="18" charset="0"/>
                          </a:rPr>
                          <m:t>17</m:t>
                        </m:r>
                      </m:e>
                    </m:d>
                  </m:oMath>
                </a14:m>
                <a:r>
                  <a:rPr lang="zh-CN" altLang="zh-CN" sz="2800" b="0" dirty="0">
                    <a:ea typeface="华文楷体" panose="02010600040101010101" pitchFamily="2" charset="-122"/>
                    <a:cs typeface="Times New Roman" panose="02020603050405020304" pitchFamily="18" charset="0"/>
                  </a:rPr>
                  <a:t>，如何折成最矮的二叉查找树？可以按照折半查找</a:t>
                </a:r>
                <a:r>
                  <a:rPr lang="en-US" altLang="zh-CN" sz="2800" b="0" dirty="0">
                    <a:ea typeface="华文楷体" panose="02010600040101010101" pitchFamily="2" charset="-122"/>
                    <a:cs typeface="Times New Roman" panose="02020603050405020304" pitchFamily="18" charset="0"/>
                  </a:rPr>
                  <a:t>mid =</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a:latin typeface="Cambria Math" panose="02040503050406030204" pitchFamily="18" charset="0"/>
                          </a:rPr>
                          <m:t>(</m:t>
                        </m:r>
                        <m:r>
                          <a:rPr lang="en-US" altLang="zh-CN" sz="2800" b="0" i="1">
                            <a:latin typeface="Cambria Math" panose="02040503050406030204" pitchFamily="18" charset="0"/>
                          </a:rPr>
                          <m:t>h𝑖𝑔h</m:t>
                        </m:r>
                        <m:r>
                          <a:rPr lang="en-US" altLang="zh-CN" sz="2800" b="0" i="1">
                            <a:latin typeface="Cambria Math" panose="02040503050406030204" pitchFamily="18" charset="0"/>
                          </a:rPr>
                          <m:t>−</m:t>
                        </m:r>
                        <m:r>
                          <a:rPr lang="en-US" altLang="zh-CN" sz="2800" b="0" i="1">
                            <a:latin typeface="Cambria Math" panose="02040503050406030204" pitchFamily="18" charset="0"/>
                          </a:rPr>
                          <m:t>𝑙𝑜𝑤</m:t>
                        </m:r>
                        <m:r>
                          <a:rPr lang="en-US" altLang="zh-CN" sz="2800" b="0" i="1">
                            <a:latin typeface="Cambria Math" panose="02040503050406030204" pitchFamily="18" charset="0"/>
                          </a:rPr>
                          <m:t>)/2</m:t>
                        </m:r>
                      </m:e>
                    </m:d>
                  </m:oMath>
                </a14:m>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折成</a:t>
                </a:r>
                <a:r>
                  <a:rPr lang="zh-CN" altLang="en-US" sz="2800" b="0" dirty="0">
                    <a:ea typeface="华文楷体" panose="02010600040101010101" pitchFamily="2" charset="-122"/>
                    <a:cs typeface="Times New Roman" panose="02020603050405020304" pitchFamily="18" charset="0"/>
                  </a:rPr>
                  <a:t>下图</a:t>
                </a:r>
                <a:r>
                  <a:rPr lang="zh-CN" altLang="zh-CN" sz="2800" b="0" dirty="0">
                    <a:ea typeface="华文楷体" panose="02010600040101010101" pitchFamily="2" charset="-122"/>
                    <a:cs typeface="Times New Roman" panose="02020603050405020304" pitchFamily="18" charset="0"/>
                  </a:rPr>
                  <a:t>中的查找树。</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4633127"/>
              </a:xfrm>
              <a:blipFill>
                <a:blip r:embed="rId3"/>
                <a:stretch>
                  <a:fillRect l="-928" t="-526" r="-546" b="-1276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树的最大高度*：</a:t>
            </a:r>
          </a:p>
        </p:txBody>
      </p:sp>
    </p:spTree>
    <p:extLst>
      <p:ext uri="{BB962C8B-B14F-4D97-AF65-F5344CB8AC3E}">
        <p14:creationId xmlns:p14="http://schemas.microsoft.com/office/powerpoint/2010/main" val="32960755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t>AVL</a:t>
            </a:r>
            <a:r>
              <a:rPr lang="zh-CN" altLang="en-US" dirty="0"/>
              <a:t>树的最大高度*：</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647356"/>
            <a:ext cx="4221673" cy="3342088"/>
          </a:xfrm>
          <a:prstGeom prst="rect">
            <a:avLst/>
          </a:prstGeom>
          <a:noFill/>
          <a:ln>
            <a:noFill/>
          </a:ln>
        </p:spPr>
      </p:pic>
      <p:sp>
        <p:nvSpPr>
          <p:cNvPr id="3" name="文本框 2"/>
          <p:cNvSpPr txBox="1"/>
          <p:nvPr/>
        </p:nvSpPr>
        <p:spPr>
          <a:xfrm>
            <a:off x="3802545" y="5289810"/>
            <a:ext cx="3538331" cy="584775"/>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最矮的二叉查找树</a:t>
            </a:r>
            <a:endParaRPr lang="zh-CN" altLang="en-US" sz="3200" dirty="0">
              <a:latin typeface="华文楷体" panose="02010600040101010101" pitchFamily="2" charset="-122"/>
              <a:ea typeface="华文楷体" panose="02010600040101010101" pitchFamily="2" charset="-122"/>
            </a:endParaRPr>
          </a:p>
        </p:txBody>
      </p:sp>
      <p:sp>
        <p:nvSpPr>
          <p:cNvPr id="2" name="椭圆 1"/>
          <p:cNvSpPr/>
          <p:nvPr/>
        </p:nvSpPr>
        <p:spPr>
          <a:xfrm>
            <a:off x="11701463" y="6486525"/>
            <a:ext cx="1428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39666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1356229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红黑树定义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3832117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折半查找成功示例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543215" y="1346990"/>
            <a:ext cx="6707464" cy="5002972"/>
          </a:xfrm>
          <a:prstGeom prst="rect">
            <a:avLst/>
          </a:prstGeom>
          <a:noFill/>
          <a:ln>
            <a:noFill/>
          </a:ln>
        </p:spPr>
      </p:pic>
    </p:spTree>
    <p:extLst>
      <p:ext uri="{BB962C8B-B14F-4D97-AF65-F5344CB8AC3E}">
        <p14:creationId xmlns:p14="http://schemas.microsoft.com/office/powerpoint/2010/main" val="26580200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fontScale="85000" lnSpcReduction="10000"/>
          </a:bodyPr>
          <a:lstStyle/>
          <a:p>
            <a:pPr marL="0" indent="0">
              <a:buNone/>
            </a:pPr>
            <a:r>
              <a:rPr lang="en-US" altLang="zh-CN" sz="3200" b="0" dirty="0">
                <a:ea typeface="华文楷体" panose="02010600040101010101" pitchFamily="2" charset="-122"/>
                <a:cs typeface="Times New Roman" panose="02020603050405020304" pitchFamily="18" charset="0"/>
              </a:rPr>
              <a:t>AVL</a:t>
            </a:r>
            <a:r>
              <a:rPr lang="zh-CN" altLang="zh-CN" sz="3200" b="0" dirty="0">
                <a:ea typeface="华文楷体" panose="02010600040101010101" pitchFamily="2" charset="-122"/>
                <a:cs typeface="Times New Roman" panose="02020603050405020304" pitchFamily="18" charset="0"/>
              </a:rPr>
              <a:t>树对平衡性要求很高，左右子树高度只能相差</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，这就很容易在插入、删除时打破平衡，引起调整。尤其删除时调整可能是一连串的。</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红黑树要求一个更宽松的平衡，左右子树高度差最大可达一倍。</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dirty="0">
                <a:ea typeface="华文楷体" panose="02010600040101010101" pitchFamily="2" charset="-122"/>
                <a:cs typeface="Times New Roman" panose="02020603050405020304" pitchFamily="18" charset="0"/>
              </a:rPr>
              <a:t>红黑树</a:t>
            </a:r>
            <a:r>
              <a:rPr lang="zh-CN" altLang="zh-CN" sz="3200" b="0" dirty="0">
                <a:ea typeface="华文楷体" panose="02010600040101010101" pitchFamily="2" charset="-122"/>
                <a:cs typeface="Times New Roman" panose="02020603050405020304" pitchFamily="18" charset="0"/>
              </a:rPr>
              <a:t>中所有结点分为红黑两色，其平衡性需要满足：</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树中任何一个结点，在以它为根的子树中，由它到达其子树中任何一个空链域的路径上黑结点个数相等。</a:t>
            </a:r>
          </a:p>
          <a:p>
            <a:pPr lvl="0">
              <a:buFont typeface="Wingdings" panose="05000000000000000000" pitchFamily="2" charset="2"/>
              <a:buChar char="Ø"/>
            </a:pPr>
            <a:r>
              <a:rPr lang="zh-CN" altLang="zh-CN" sz="3200" b="0" dirty="0">
                <a:highlight>
                  <a:srgbClr val="FFFF00"/>
                </a:highlight>
                <a:ea typeface="华文楷体" panose="02010600040101010101" pitchFamily="2" charset="-122"/>
                <a:cs typeface="Times New Roman" panose="02020603050405020304" pitchFamily="18" charset="0"/>
              </a:rPr>
              <a:t>根结点是黑色的。</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任何红结点不得有红色孩子，或者说任何分支上不得有连续的红结点。</a:t>
            </a:r>
          </a:p>
        </p:txBody>
      </p:sp>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a:t>
            </a:r>
          </a:p>
        </p:txBody>
      </p:sp>
    </p:spTree>
    <p:extLst>
      <p:ext uri="{BB962C8B-B14F-4D97-AF65-F5344CB8AC3E}">
        <p14:creationId xmlns:p14="http://schemas.microsoft.com/office/powerpoint/2010/main" val="31178006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2884" y="761201"/>
            <a:ext cx="11162884" cy="5725323"/>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从红黑树定义中可以看出：</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在父子关系中，黑色结点可以连续，但红结点不可以连续，也就是说黑结点可以有红色孩子结点或者黑色孩子结点，红色结点只能有黑色孩子结点。</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从红黑树中的某个结点出发，在众多的到空链域的路径中，最长的一条是红黑均匀相间的，最短的一条是全为黑结点的，前者长度是后者</a:t>
            </a:r>
            <a:r>
              <a:rPr lang="zh-CN" altLang="en-US" sz="2800" b="0" dirty="0">
                <a:ea typeface="华文楷体" panose="02010600040101010101" pitchFamily="2" charset="-122"/>
                <a:cs typeface="Times New Roman" panose="02020603050405020304" pitchFamily="18" charset="0"/>
              </a:rPr>
              <a:t>长度</a:t>
            </a:r>
            <a:r>
              <a:rPr lang="zh-CN" altLang="zh-CN" sz="2800" b="0" dirty="0">
                <a:ea typeface="华文楷体" panose="02010600040101010101" pitchFamily="2" charset="-122"/>
                <a:cs typeface="Times New Roman" panose="02020603050405020304" pitchFamily="18" charset="0"/>
              </a:rPr>
              <a:t>的</a:t>
            </a:r>
            <a:r>
              <a:rPr lang="zh-CN" altLang="en-US" sz="2800" b="0" dirty="0">
                <a:ea typeface="华文楷体" panose="02010600040101010101" pitchFamily="2" charset="-122"/>
                <a:cs typeface="Times New Roman" panose="02020603050405020304" pitchFamily="18" charset="0"/>
              </a:rPr>
              <a:t>两倍。</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highlight>
                  <a:srgbClr val="FFFF00"/>
                </a:highlight>
                <a:ea typeface="华文楷体" panose="02010600040101010101" pitchFamily="2" charset="-122"/>
                <a:cs typeface="Times New Roman" panose="02020603050405020304" pitchFamily="18" charset="0"/>
              </a:rPr>
              <a:t>如果换个角度看，忽略掉所有的红结点，即对红色结点视而不见，眼中只有黑结点，认为红结点不占有高度，此时的红黑树是一个满二叉树，是棵非常标准的平衡树。</a:t>
            </a:r>
          </a:p>
        </p:txBody>
      </p:sp>
    </p:spTree>
    <p:extLst>
      <p:ext uri="{BB962C8B-B14F-4D97-AF65-F5344CB8AC3E}">
        <p14:creationId xmlns:p14="http://schemas.microsoft.com/office/powerpoint/2010/main" val="320683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67415" y="1683688"/>
            <a:ext cx="5667956" cy="427978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333545" y="1683688"/>
            <a:ext cx="5255481" cy="4279789"/>
          </a:xfrm>
          <a:prstGeom prst="rect">
            <a:avLst/>
          </a:prstGeom>
          <a:noFill/>
          <a:ln>
            <a:noFill/>
          </a:ln>
        </p:spPr>
      </p:pic>
    </p:spTree>
    <p:extLst>
      <p:ext uri="{BB962C8B-B14F-4D97-AF65-F5344CB8AC3E}">
        <p14:creationId xmlns:p14="http://schemas.microsoft.com/office/powerpoint/2010/main" val="31286033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03051" y="1931711"/>
            <a:ext cx="7460219" cy="3514932"/>
          </a:xfrm>
          <a:prstGeom prst="rect">
            <a:avLst/>
          </a:prstGeom>
          <a:noFill/>
          <a:ln>
            <a:noFill/>
          </a:ln>
        </p:spPr>
      </p:pic>
    </p:spTree>
    <p:extLst>
      <p:ext uri="{BB962C8B-B14F-4D97-AF65-F5344CB8AC3E}">
        <p14:creationId xmlns:p14="http://schemas.microsoft.com/office/powerpoint/2010/main" val="1531495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4391482"/>
              </a:xfrm>
            </p:spPr>
            <p:txBody>
              <a:bodyPr>
                <a:noAutofit/>
              </a:bodyPr>
              <a:lstStyle/>
              <a:p>
                <a:pPr marL="0" lvl="0" indent="0">
                  <a:buNone/>
                </a:pPr>
                <a:r>
                  <a:rPr lang="zh-CN" altLang="zh-CN" sz="2800" b="0" dirty="0">
                    <a:ea typeface="华文楷体" panose="02010600040101010101" pitchFamily="2" charset="-122"/>
                    <a:cs typeface="Times New Roman" panose="02020603050405020304" pitchFamily="18" charset="0"/>
                  </a:rPr>
                  <a:t>如果在一棵红黑树中，从根结点到任何空链域的路径上黑色结点有</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个。</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结点个数最少的红黑树就是每条路径上不含红色结点，红黑树此时一定是一棵高度为</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的满二叉查找树，结点的个数为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sup>
                    </m:sSup>
                    <m:r>
                      <a:rPr lang="en-US" altLang="zh-CN" sz="2800" b="0">
                        <a:latin typeface="Cambria Math" panose="02040503050406030204" pitchFamily="18" charset="0"/>
                      </a:rPr>
                      <m:t>−1</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结点个数最多的红黑树就是从根结点到每个空链域的路径上都是红黑相间的情况。如第</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层根是黑色的、第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层都是红色的、第</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层都是黑色的，等等。此时路径上黑结点加红结点个数为</a:t>
                </a:r>
                <a:r>
                  <a:rPr lang="en-US" altLang="zh-CN" sz="2800" b="0" dirty="0">
                    <a:ea typeface="华文楷体" panose="02010600040101010101" pitchFamily="2" charset="-122"/>
                    <a:cs typeface="Times New Roman" panose="02020603050405020304" pitchFamily="18" charset="0"/>
                  </a:rPr>
                  <a:t>2h</a:t>
                </a:r>
                <a:r>
                  <a:rPr lang="zh-CN" altLang="zh-CN" sz="2800" b="0" dirty="0">
                    <a:ea typeface="华文楷体" panose="02010600040101010101" pitchFamily="2" charset="-122"/>
                    <a:cs typeface="Times New Roman" panose="02020603050405020304" pitchFamily="18" charset="0"/>
                  </a:rPr>
                  <a:t>，这也是一棵满二叉树，树的高度为</a:t>
                </a:r>
                <a:r>
                  <a:rPr lang="en-US" altLang="zh-CN" sz="2800" b="0" dirty="0">
                    <a:ea typeface="华文楷体" panose="02010600040101010101" pitchFamily="2" charset="-122"/>
                    <a:cs typeface="Times New Roman" panose="02020603050405020304" pitchFamily="18" charset="0"/>
                  </a:rPr>
                  <a:t>2h</a:t>
                </a:r>
                <a:r>
                  <a:rPr lang="zh-CN" altLang="zh-CN" sz="2800" b="0" dirty="0">
                    <a:ea typeface="华文楷体" panose="02010600040101010101" pitchFamily="2" charset="-122"/>
                    <a:cs typeface="Times New Roman" panose="02020603050405020304" pitchFamily="18" charset="0"/>
                  </a:rPr>
                  <a:t>，结点的个数为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2</m:t>
                        </m:r>
                        <m:r>
                          <a:rPr lang="en-US" altLang="zh-CN" sz="2800" b="0">
                            <a:latin typeface="Cambria Math" panose="02040503050406030204" pitchFamily="18" charset="0"/>
                          </a:rPr>
                          <m:t>h</m:t>
                        </m:r>
                      </m:sup>
                    </m:sSup>
                    <m:r>
                      <a:rPr lang="en-US" altLang="zh-CN" sz="2800" b="0">
                        <a:latin typeface="Cambria Math" panose="02040503050406030204" pitchFamily="18" charset="0"/>
                      </a:rPr>
                      <m:t>−1</m:t>
                    </m:r>
                  </m:oMath>
                </a14:m>
                <a:r>
                  <a:rPr lang="zh-CN" altLang="zh-CN" sz="28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4391482"/>
              </a:xfrm>
              <a:blipFill>
                <a:blip r:embed="rId3"/>
                <a:stretch>
                  <a:fillRect l="-1092" t="-556" r="-316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a:t>
            </a:r>
          </a:p>
        </p:txBody>
      </p:sp>
      <p:sp>
        <p:nvSpPr>
          <p:cNvPr id="2" name="椭圆 1"/>
          <p:cNvSpPr/>
          <p:nvPr/>
        </p:nvSpPr>
        <p:spPr>
          <a:xfrm>
            <a:off x="11630025" y="6400800"/>
            <a:ext cx="171450" cy="1857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4652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红黑树定义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25589441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4414466"/>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当一个结点插入一棵二叉查找树中时，总是插入到某个路径末端的空链域上，原本的空链域指向这个新的结点，即新结点必是叶子结点</a:t>
            </a:r>
            <a:r>
              <a:rPr lang="zh-CN" altLang="en-US" sz="3200" b="0" dirty="0">
                <a:latin typeface="华文楷体" panose="02010600040101010101" pitchFamily="2" charset="-122"/>
                <a:ea typeface="华文楷体" panose="02010600040101010101" pitchFamily="2" charset="-122"/>
              </a:rPr>
              <a:t>，且这个叶子结点是红色的</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根据新插入结点父结点的情况，分以下不同类型处理：</a:t>
            </a:r>
            <a:endParaRPr lang="en-US" altLang="zh-CN" sz="3200" b="0" dirty="0">
              <a:latin typeface="华文楷体" panose="02010600040101010101" pitchFamily="2" charset="-122"/>
              <a:ea typeface="华文楷体" panose="02010600040101010101" pitchFamily="2" charset="-122"/>
            </a:endParaRPr>
          </a:p>
          <a:p>
            <a:pPr marL="814388" indent="-457200">
              <a:buFont typeface="Arial" panose="020B0604020202020204" pitchFamily="34" charset="0"/>
              <a:buChar char="•"/>
            </a:pPr>
            <a:r>
              <a:rPr lang="zh-CN" altLang="en-US" sz="3200" b="0" dirty="0">
                <a:latin typeface="华文楷体" panose="02010600040101010101" pitchFamily="2" charset="-122"/>
                <a:ea typeface="华文楷体" panose="02010600040101010101" pitchFamily="2" charset="-122"/>
              </a:rPr>
              <a:t>父结点是黑色的，不破坏红黑树定义，结束。</a:t>
            </a:r>
            <a:endParaRPr lang="en-US" altLang="zh-CN" sz="3200" b="0" dirty="0">
              <a:latin typeface="华文楷体" panose="02010600040101010101" pitchFamily="2" charset="-122"/>
              <a:ea typeface="华文楷体" panose="02010600040101010101" pitchFamily="2" charset="-122"/>
            </a:endParaRPr>
          </a:p>
          <a:p>
            <a:pPr marL="814388" indent="-457200">
              <a:buFont typeface="Arial" panose="020B0604020202020204" pitchFamily="34" charset="0"/>
              <a:buChar char="•"/>
            </a:pPr>
            <a:r>
              <a:rPr lang="zh-CN" altLang="en-US" sz="3200" b="0" dirty="0">
                <a:latin typeface="华文楷体" panose="02010600040101010101" pitchFamily="2" charset="-122"/>
                <a:ea typeface="华文楷体" panose="02010600040101010101" pitchFamily="2" charset="-122"/>
              </a:rPr>
              <a:t>父结点是红色的，出现连续红结点，需要调整。</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红黑树的插入</a:t>
            </a:r>
          </a:p>
        </p:txBody>
      </p:sp>
    </p:spTree>
    <p:extLst>
      <p:ext uri="{BB962C8B-B14F-4D97-AF65-F5344CB8AC3E}">
        <p14:creationId xmlns:p14="http://schemas.microsoft.com/office/powerpoint/2010/main" val="22126871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47415" y="1627022"/>
            <a:ext cx="2871788" cy="4330866"/>
          </a:xfrm>
        </p:spPr>
        <p:txBody>
          <a:bodyPr>
            <a:noAutofit/>
          </a:bodyPr>
          <a:lstStyle/>
          <a:p>
            <a:pPr marL="357188" indent="0">
              <a:buNone/>
            </a:pPr>
            <a:r>
              <a:rPr lang="zh-CN" altLang="en-US" sz="2800" b="0" dirty="0">
                <a:ea typeface="华文楷体" panose="02010600040101010101" pitchFamily="2" charset="-122"/>
                <a:cs typeface="Times New Roman" panose="02020603050405020304" pitchFamily="18" charset="0"/>
              </a:rPr>
              <a:t>父结点是黑色的，如插入</a:t>
            </a:r>
            <a:r>
              <a:rPr lang="en-US" altLang="zh-CN" sz="2800" b="0" dirty="0">
                <a:ea typeface="华文楷体" panose="02010600040101010101" pitchFamily="2" charset="-122"/>
                <a:cs typeface="Times New Roman" panose="02020603050405020304" pitchFamily="18" charset="0"/>
              </a:rPr>
              <a:t>88</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en-US" sz="2800" b="0" dirty="0">
                <a:ea typeface="华文楷体" panose="02010600040101010101" pitchFamily="2" charset="-122"/>
                <a:cs typeface="Times New Roman" panose="02020603050405020304" pitchFamily="18" charset="0"/>
              </a:rPr>
              <a:t>父结点是红色的，如插入</a:t>
            </a:r>
            <a:r>
              <a:rPr lang="en-US" altLang="zh-CN" sz="2800" b="0" dirty="0">
                <a:ea typeface="华文楷体" panose="02010600040101010101" pitchFamily="2" charset="-122"/>
                <a:cs typeface="Times New Roman" panose="02020603050405020304" pitchFamily="18" charset="0"/>
              </a:rPr>
              <a:t>10</a:t>
            </a:r>
            <a:r>
              <a:rPr lang="zh-CN" altLang="en-US" sz="2800" b="0" dirty="0">
                <a:ea typeface="华文楷体" panose="02010600040101010101" pitchFamily="2" charset="-122"/>
                <a:cs typeface="Times New Roman" panose="02020603050405020304" pitchFamily="18" charset="0"/>
              </a:rPr>
              <a:t>，出现连续红结点，需要调整。</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红黑树的插入</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346990"/>
            <a:ext cx="4494172" cy="3662332"/>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7434469" y="2218137"/>
            <a:ext cx="4532244" cy="4142906"/>
          </a:xfrm>
          <a:prstGeom prst="rect">
            <a:avLst/>
          </a:prstGeom>
          <a:noFill/>
          <a:ln>
            <a:noFill/>
          </a:ln>
        </p:spPr>
      </p:pic>
    </p:spTree>
    <p:extLst>
      <p:ext uri="{BB962C8B-B14F-4D97-AF65-F5344CB8AC3E}">
        <p14:creationId xmlns:p14="http://schemas.microsoft.com/office/powerpoint/2010/main" val="37193285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9657" y="873152"/>
            <a:ext cx="11162884" cy="3082622"/>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父结点为红结点时又有多种情况，现在就一般情况做具体分析：以下祖父结点、父结点、子结点分别简称为</a:t>
            </a:r>
            <a:r>
              <a:rPr lang="zh-CN" altLang="zh-CN" sz="2800" dirty="0">
                <a:ea typeface="华文楷体" panose="02010600040101010101" pitchFamily="2" charset="-122"/>
                <a:cs typeface="Times New Roman" panose="02020603050405020304" pitchFamily="18" charset="0"/>
              </a:rPr>
              <a:t>祖、父、子</a:t>
            </a:r>
            <a:r>
              <a:rPr lang="zh-CN" altLang="zh-CN" sz="2800" b="0" dirty="0">
                <a:ea typeface="华文楷体" panose="02010600040101010101" pitchFamily="2" charset="-122"/>
                <a:cs typeface="Times New Roman" panose="02020603050405020304" pitchFamily="18" charset="0"/>
              </a:rPr>
              <a:t>。</a:t>
            </a: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LL</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：上臂右旋，祖、父换色。</a:t>
            </a:r>
            <a:endParaRPr lang="en-US" altLang="zh-CN" sz="32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740023" y="3730412"/>
            <a:ext cx="7874967" cy="2889048"/>
          </a:xfrm>
          <a:prstGeom prst="rect">
            <a:avLst/>
          </a:prstGeom>
          <a:noFill/>
          <a:ln>
            <a:noFill/>
          </a:ln>
        </p:spPr>
      </p:pic>
    </p:spTree>
    <p:extLst>
      <p:ext uri="{BB962C8B-B14F-4D97-AF65-F5344CB8AC3E}">
        <p14:creationId xmlns:p14="http://schemas.microsoft.com/office/powerpoint/2010/main" val="40514322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lnSpcReduction="10000"/>
          </a:bodyPr>
          <a:lstStyle/>
          <a:p>
            <a:pPr marL="871538" indent="-514350">
              <a:buFont typeface="+mj-lt"/>
              <a:buAutoNum type="arabicPeriod"/>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LL</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示例（插入</a:t>
            </a:r>
            <a:r>
              <a:rPr lang="en-US" altLang="zh-CN" sz="3200" b="0" dirty="0">
                <a:ea typeface="华文楷体" panose="02010600040101010101" pitchFamily="2" charset="-122"/>
                <a:cs typeface="Times New Roman" panose="02020603050405020304" pitchFamily="18" charset="0"/>
              </a:rPr>
              <a:t>10</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67276" y="1809707"/>
            <a:ext cx="5814254" cy="2175883"/>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828596" y="2897649"/>
            <a:ext cx="4565650" cy="3423637"/>
          </a:xfrm>
          <a:prstGeom prst="rect">
            <a:avLst/>
          </a:prstGeom>
          <a:noFill/>
          <a:ln>
            <a:noFill/>
          </a:ln>
        </p:spPr>
      </p:pic>
    </p:spTree>
    <p:extLst>
      <p:ext uri="{BB962C8B-B14F-4D97-AF65-F5344CB8AC3E}">
        <p14:creationId xmlns:p14="http://schemas.microsoft.com/office/powerpoint/2010/main" val="1798889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7028012" y="1857314"/>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折半查找不成功示例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5177" y="929968"/>
            <a:ext cx="6377610" cy="5798102"/>
          </a:xfrm>
          <a:prstGeom prst="rect">
            <a:avLst/>
          </a:prstGeom>
          <a:noFill/>
          <a:ln>
            <a:noFill/>
          </a:ln>
        </p:spPr>
      </p:pic>
    </p:spTree>
    <p:extLst>
      <p:ext uri="{BB962C8B-B14F-4D97-AF65-F5344CB8AC3E}">
        <p14:creationId xmlns:p14="http://schemas.microsoft.com/office/powerpoint/2010/main" val="9653002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9657" y="873152"/>
            <a:ext cx="11162884" cy="1870048"/>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startAt="2"/>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RR</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：上臂左旋，祖、父换色。</a:t>
            </a:r>
            <a:endParaRPr lang="en-US" altLang="zh-CN" sz="32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11850" y="2743200"/>
            <a:ext cx="8268253" cy="3279913"/>
          </a:xfrm>
          <a:prstGeom prst="rect">
            <a:avLst/>
          </a:prstGeom>
          <a:noFill/>
          <a:ln>
            <a:noFill/>
          </a:ln>
        </p:spPr>
      </p:pic>
    </p:spTree>
    <p:extLst>
      <p:ext uri="{BB962C8B-B14F-4D97-AF65-F5344CB8AC3E}">
        <p14:creationId xmlns:p14="http://schemas.microsoft.com/office/powerpoint/2010/main" val="34244812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1605" y="873152"/>
            <a:ext cx="11682343" cy="1472483"/>
          </a:xfrm>
        </p:spPr>
        <p:txBody>
          <a:bodyPr>
            <a:no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startAt="3"/>
            </a:pPr>
            <a:r>
              <a:rPr lang="zh-CN" altLang="zh-CN" sz="2800" b="0" dirty="0">
                <a:ea typeface="华文楷体" panose="02010600040101010101" pitchFamily="2" charset="-122"/>
                <a:cs typeface="Times New Roman" panose="02020603050405020304" pitchFamily="18" charset="0"/>
              </a:rPr>
              <a:t>祖、父、子形成</a:t>
            </a:r>
            <a:r>
              <a:rPr lang="en-US" altLang="zh-CN" sz="2800" b="0" dirty="0">
                <a:ea typeface="华文楷体" panose="02010600040101010101" pitchFamily="2" charset="-122"/>
                <a:cs typeface="Times New Roman" panose="02020603050405020304" pitchFamily="18" charset="0"/>
              </a:rPr>
              <a:t>LR</a:t>
            </a:r>
            <a:r>
              <a:rPr lang="zh-CN" altLang="zh-CN" sz="2800" b="0" dirty="0">
                <a:ea typeface="华文楷体" panose="02010600040101010101" pitchFamily="2" charset="-122"/>
                <a:cs typeface="Times New Roman" panose="02020603050405020304" pitchFamily="18" charset="0"/>
              </a:rPr>
              <a:t>形态</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对其下臂进行一次向左下旋，变成</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型，然后按照</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型对其完成调整。</a:t>
            </a:r>
            <a:endParaRPr lang="en-US" altLang="zh-CN" sz="28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91605" y="3414643"/>
            <a:ext cx="5586867" cy="296627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032776" y="3568065"/>
            <a:ext cx="5841172" cy="2812857"/>
          </a:xfrm>
          <a:prstGeom prst="rect">
            <a:avLst/>
          </a:prstGeom>
          <a:noFill/>
          <a:ln>
            <a:noFill/>
          </a:ln>
        </p:spPr>
      </p:pic>
    </p:spTree>
    <p:extLst>
      <p:ext uri="{BB962C8B-B14F-4D97-AF65-F5344CB8AC3E}">
        <p14:creationId xmlns:p14="http://schemas.microsoft.com/office/powerpoint/2010/main" val="3572493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1605" y="873152"/>
            <a:ext cx="11682343" cy="1472483"/>
          </a:xfrm>
        </p:spPr>
        <p:txBody>
          <a:bodyPr>
            <a:no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祖、父、子形成</a:t>
            </a:r>
            <a:r>
              <a:rPr lang="en-US" altLang="zh-CN" sz="2800" b="0" dirty="0">
                <a:ea typeface="华文楷体" panose="02010600040101010101" pitchFamily="2" charset="-122"/>
                <a:cs typeface="Times New Roman" panose="02020603050405020304" pitchFamily="18" charset="0"/>
              </a:rPr>
              <a:t>RL</a:t>
            </a:r>
            <a:r>
              <a:rPr lang="zh-CN" altLang="zh-CN" sz="2800" b="0" dirty="0">
                <a:ea typeface="华文楷体" panose="02010600040101010101" pitchFamily="2" charset="-122"/>
                <a:cs typeface="Times New Roman" panose="02020603050405020304" pitchFamily="18" charset="0"/>
              </a:rPr>
              <a:t>形态</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对其下臂进行一次向</a:t>
            </a:r>
            <a:r>
              <a:rPr lang="zh-CN" altLang="en-US" sz="2800" b="0" dirty="0">
                <a:ea typeface="华文楷体" panose="02010600040101010101" pitchFamily="2" charset="-122"/>
                <a:cs typeface="Times New Roman" panose="02020603050405020304" pitchFamily="18" charset="0"/>
              </a:rPr>
              <a:t>右</a:t>
            </a:r>
            <a:r>
              <a:rPr lang="zh-CN" altLang="zh-CN" sz="2800" b="0" dirty="0">
                <a:ea typeface="华文楷体" panose="02010600040101010101" pitchFamily="2" charset="-122"/>
                <a:cs typeface="Times New Roman" panose="02020603050405020304" pitchFamily="18" charset="0"/>
              </a:rPr>
              <a:t>下旋，变成</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型，然后按照</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型对其完成调整。</a:t>
            </a:r>
            <a:endParaRPr lang="en-US" altLang="zh-CN" sz="28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94803" y="3531496"/>
            <a:ext cx="5637973" cy="2512115"/>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257648" y="4241751"/>
            <a:ext cx="5841172" cy="2314204"/>
          </a:xfrm>
          <a:prstGeom prst="rect">
            <a:avLst/>
          </a:prstGeom>
          <a:noFill/>
          <a:ln>
            <a:noFill/>
          </a:ln>
        </p:spPr>
      </p:pic>
    </p:spTree>
    <p:extLst>
      <p:ext uri="{BB962C8B-B14F-4D97-AF65-F5344CB8AC3E}">
        <p14:creationId xmlns:p14="http://schemas.microsoft.com/office/powerpoint/2010/main" val="41389147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lnSpcReduction="10000"/>
          </a:bodyPr>
          <a:lstStyle/>
          <a:p>
            <a:pPr marL="871538" indent="-514350">
              <a:buFont typeface="+mj-lt"/>
              <a:buAutoNum type="arabicPeriod" startAt="4"/>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LR</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示例（插入</a:t>
            </a:r>
            <a:r>
              <a:rPr lang="en-US" altLang="zh-CN" sz="3200" b="0" dirty="0">
                <a:ea typeface="华文楷体" panose="02010600040101010101" pitchFamily="2" charset="-122"/>
                <a:cs typeface="Times New Roman" panose="02020603050405020304" pitchFamily="18" charset="0"/>
              </a:rPr>
              <a:t>18</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0" y="1547881"/>
            <a:ext cx="4380395" cy="3461440"/>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5529194" y="1547881"/>
            <a:ext cx="5523120" cy="2388015"/>
          </a:xfrm>
          <a:prstGeom prst="rect">
            <a:avLst/>
          </a:prstGeom>
          <a:noFill/>
          <a:ln>
            <a:noFill/>
          </a:ln>
        </p:spPr>
      </p:pic>
      <p:pic>
        <p:nvPicPr>
          <p:cNvPr id="9" name="图片 8"/>
          <p:cNvPicPr/>
          <p:nvPr/>
        </p:nvPicPr>
        <p:blipFill>
          <a:blip r:embed="rId5">
            <a:extLst>
              <a:ext uri="{28A0092B-C50C-407E-A947-70E740481C1C}">
                <a14:useLocalDpi xmlns:a14="http://schemas.microsoft.com/office/drawing/2010/main" val="0"/>
              </a:ext>
            </a:extLst>
          </a:blip>
          <a:srcRect/>
          <a:stretch>
            <a:fillRect/>
          </a:stretch>
        </p:blipFill>
        <p:spPr bwMode="auto">
          <a:xfrm>
            <a:off x="5529193" y="4092297"/>
            <a:ext cx="5026163" cy="2268745"/>
          </a:xfrm>
          <a:prstGeom prst="rect">
            <a:avLst/>
          </a:prstGeom>
          <a:noFill/>
          <a:ln>
            <a:noFill/>
          </a:ln>
        </p:spPr>
      </p:pic>
    </p:spTree>
    <p:extLst>
      <p:ext uri="{BB962C8B-B14F-4D97-AF65-F5344CB8AC3E}">
        <p14:creationId xmlns:p14="http://schemas.microsoft.com/office/powerpoint/2010/main" val="41988826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lnSpcReduction="10000"/>
          </a:bodyPr>
          <a:lstStyle/>
          <a:p>
            <a:pPr marL="871538" indent="-514350">
              <a:buFont typeface="+mj-lt"/>
              <a:buAutoNum type="arabicPeriod" startAt="4"/>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LR</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示例（插入</a:t>
            </a:r>
            <a:r>
              <a:rPr lang="en-US" altLang="zh-CN" sz="3200" b="0" dirty="0">
                <a:ea typeface="华文楷体" panose="02010600040101010101" pitchFamily="2" charset="-122"/>
                <a:cs typeface="Times New Roman" panose="02020603050405020304" pitchFamily="18" charset="0"/>
              </a:rPr>
              <a:t>18</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858341" y="1740935"/>
            <a:ext cx="5675520" cy="4162908"/>
          </a:xfrm>
          <a:prstGeom prst="rect">
            <a:avLst/>
          </a:prstGeom>
          <a:noFill/>
          <a:ln>
            <a:noFill/>
          </a:ln>
        </p:spPr>
      </p:pic>
    </p:spTree>
    <p:extLst>
      <p:ext uri="{BB962C8B-B14F-4D97-AF65-F5344CB8AC3E}">
        <p14:creationId xmlns:p14="http://schemas.microsoft.com/office/powerpoint/2010/main" val="42004688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748196" y="763822"/>
            <a:ext cx="11162884" cy="597839"/>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父有</a:t>
            </a:r>
            <a:r>
              <a:rPr lang="zh-CN" altLang="en-US" sz="2800" b="0" dirty="0">
                <a:latin typeface="华文楷体" panose="02010600040101010101" pitchFamily="2" charset="-122"/>
                <a:ea typeface="华文楷体" panose="02010600040101010101" pitchFamily="2" charset="-122"/>
              </a:rPr>
              <a:t>红</a:t>
            </a:r>
            <a:r>
              <a:rPr lang="zh-CN" altLang="zh-CN" sz="2800" b="0" dirty="0">
                <a:latin typeface="华文楷体" panose="02010600040101010101" pitchFamily="2" charset="-122"/>
                <a:ea typeface="华文楷体" panose="02010600040101010101" pitchFamily="2" charset="-122"/>
              </a:rPr>
              <a:t>兄弟</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调整方法是：简单将祖和两子换色，即黑色下沉。</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77746" y="2047461"/>
            <a:ext cx="6648811" cy="3122378"/>
          </a:xfrm>
          <a:prstGeom prst="rect">
            <a:avLst/>
          </a:prstGeom>
          <a:noFill/>
          <a:ln>
            <a:noFill/>
          </a:ln>
        </p:spPr>
      </p:pic>
      <p:sp>
        <p:nvSpPr>
          <p:cNvPr id="3" name="文本框 2"/>
          <p:cNvSpPr txBox="1"/>
          <p:nvPr/>
        </p:nvSpPr>
        <p:spPr>
          <a:xfrm>
            <a:off x="1086126" y="5290624"/>
            <a:ext cx="9986065" cy="95410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祖的父结点如果是黑色，调整结束。</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祖的父结点如果是红色，出现新的连续红结点，继续向上调整。</a:t>
            </a:r>
          </a:p>
        </p:txBody>
      </p:sp>
    </p:spTree>
    <p:extLst>
      <p:ext uri="{BB962C8B-B14F-4D97-AF65-F5344CB8AC3E}">
        <p14:creationId xmlns:p14="http://schemas.microsoft.com/office/powerpoint/2010/main" val="8778813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97716" y="1736255"/>
            <a:ext cx="4932861" cy="3869415"/>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5741228" y="2491629"/>
            <a:ext cx="5581442" cy="2756232"/>
          </a:xfrm>
          <a:prstGeom prst="rect">
            <a:avLst/>
          </a:prstGeom>
          <a:noFill/>
          <a:ln>
            <a:noFill/>
          </a:ln>
        </p:spPr>
      </p:pic>
    </p:spTree>
    <p:extLst>
      <p:ext uri="{BB962C8B-B14F-4D97-AF65-F5344CB8AC3E}">
        <p14:creationId xmlns:p14="http://schemas.microsoft.com/office/powerpoint/2010/main" val="2782794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父有</a:t>
            </a:r>
            <a:r>
              <a:rPr lang="zh-CN" altLang="en-US" sz="2800" b="0" dirty="0">
                <a:latin typeface="华文楷体" panose="02010600040101010101" pitchFamily="2" charset="-122"/>
                <a:ea typeface="华文楷体" panose="02010600040101010101" pitchFamily="2" charset="-122"/>
              </a:rPr>
              <a:t>红</a:t>
            </a:r>
            <a:r>
              <a:rPr lang="zh-CN" altLang="zh-CN" sz="2800" b="0" dirty="0">
                <a:latin typeface="华文楷体" panose="02010600040101010101" pitchFamily="2" charset="-122"/>
                <a:ea typeface="华文楷体" panose="02010600040101010101" pitchFamily="2" charset="-122"/>
              </a:rPr>
              <a:t>兄弟</a:t>
            </a:r>
            <a:r>
              <a:rPr lang="zh-CN" altLang="en-US" sz="2800" b="0" dirty="0">
                <a:latin typeface="华文楷体" panose="02010600040101010101" pitchFamily="2" charset="-122"/>
                <a:ea typeface="华文楷体" panose="02010600040101010101" pitchFamily="2" charset="-122"/>
              </a:rPr>
              <a:t>示例</a:t>
            </a:r>
            <a:r>
              <a:rPr lang="en-US" altLang="zh-CN" sz="2800" b="0" dirty="0">
                <a:latin typeface="华文楷体" panose="02010600040101010101" pitchFamily="2" charset="-122"/>
                <a:ea typeface="华文楷体" panose="02010600040101010101" pitchFamily="2" charset="-122"/>
              </a:rPr>
              <a:t>1</a:t>
            </a:r>
            <a:r>
              <a:rPr lang="zh-CN" altLang="en-US" sz="2800" b="0" dirty="0">
                <a:latin typeface="华文楷体" panose="02010600040101010101" pitchFamily="2" charset="-122"/>
                <a:ea typeface="华文楷体" panose="02010600040101010101" pitchFamily="2" charset="-122"/>
              </a:rPr>
              <a:t>（插入</a:t>
            </a:r>
            <a:r>
              <a:rPr lang="en-US" altLang="zh-CN" sz="2800" b="0" dirty="0">
                <a:latin typeface="华文楷体" panose="02010600040101010101" pitchFamily="2" charset="-122"/>
                <a:ea typeface="华文楷体" panose="02010600040101010101" pitchFamily="2" charset="-122"/>
              </a:rPr>
              <a:t>51</a:t>
            </a:r>
            <a:r>
              <a:rPr lang="zh-CN" altLang="en-US" sz="2800" b="0" dirty="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292638" y="1650227"/>
            <a:ext cx="4378753" cy="4134348"/>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4850296" y="1953322"/>
            <a:ext cx="6997147" cy="3513200"/>
          </a:xfrm>
          <a:prstGeom prst="rect">
            <a:avLst/>
          </a:prstGeom>
          <a:noFill/>
          <a:ln>
            <a:noFill/>
          </a:ln>
        </p:spPr>
      </p:pic>
    </p:spTree>
    <p:extLst>
      <p:ext uri="{BB962C8B-B14F-4D97-AF65-F5344CB8AC3E}">
        <p14:creationId xmlns:p14="http://schemas.microsoft.com/office/powerpoint/2010/main" val="30230237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704147" y="1778042"/>
            <a:ext cx="4883262" cy="4384219"/>
          </a:xfrm>
          <a:prstGeom prst="rect">
            <a:avLst/>
          </a:prstGeom>
          <a:noFill/>
          <a:ln>
            <a:noFill/>
          </a:ln>
        </p:spPr>
      </p:pic>
    </p:spTree>
    <p:extLst>
      <p:ext uri="{BB962C8B-B14F-4D97-AF65-F5344CB8AC3E}">
        <p14:creationId xmlns:p14="http://schemas.microsoft.com/office/powerpoint/2010/main" val="11728900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35318" y="1941704"/>
            <a:ext cx="8542959" cy="4379582"/>
          </a:xfrm>
          <a:prstGeom prst="rect">
            <a:avLst/>
          </a:prstGeom>
          <a:noFill/>
          <a:ln>
            <a:noFill/>
          </a:ln>
        </p:spPr>
      </p:pic>
    </p:spTree>
    <p:extLst>
      <p:ext uri="{BB962C8B-B14F-4D97-AF65-F5344CB8AC3E}">
        <p14:creationId xmlns:p14="http://schemas.microsoft.com/office/powerpoint/2010/main" val="3797517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折半查找算法实现</a:t>
            </a:r>
          </a:p>
        </p:txBody>
      </p:sp>
      <p:sp>
        <p:nvSpPr>
          <p:cNvPr id="3" name="矩形 2"/>
          <p:cNvSpPr/>
          <p:nvPr/>
        </p:nvSpPr>
        <p:spPr>
          <a:xfrm>
            <a:off x="341460" y="1346990"/>
            <a:ext cx="11704767" cy="5262979"/>
          </a:xfrm>
          <a:prstGeom prst="rect">
            <a:avLst/>
          </a:prstGeom>
        </p:spPr>
        <p:txBody>
          <a:bodyPr wrap="square">
            <a:spAutoFit/>
          </a:bodyPr>
          <a:lstStyle/>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mid, low, high;      low=1; high=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while (low&lt;=high)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mid =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low+high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(x==data[mid]) break;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查找成功</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(x&lt;data[mid]) high = mid -1;  //x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小于中间位置元素</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else  low = mid +1;    //x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大于中间位置元素</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(low&lt;=high) return mid;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0;    }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174944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895647" y="1723609"/>
            <a:ext cx="8367022" cy="4140477"/>
          </a:xfrm>
          <a:prstGeom prst="rect">
            <a:avLst/>
          </a:prstGeom>
          <a:noFill/>
          <a:ln>
            <a:noFill/>
          </a:ln>
        </p:spPr>
      </p:pic>
      <p:sp>
        <p:nvSpPr>
          <p:cNvPr id="2" name="椭圆 1"/>
          <p:cNvSpPr/>
          <p:nvPr/>
        </p:nvSpPr>
        <p:spPr>
          <a:xfrm>
            <a:off x="11660600" y="6415088"/>
            <a:ext cx="183738"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13961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红黑树定义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37433003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4414466"/>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删除可以归为</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删除叶子结点、只有一个孩子的结点和有两个孩子的结点三种情况。</a:t>
            </a:r>
            <a:endParaRPr lang="en-US" altLang="zh-CN" sz="3200" b="0" dirty="0">
              <a:latin typeface="华文楷体" panose="02010600040101010101" pitchFamily="2" charset="-122"/>
              <a:ea typeface="华文楷体" panose="02010600040101010101" pitchFamily="2" charset="-122"/>
            </a:endParaRPr>
          </a:p>
          <a:p>
            <a:pPr marL="258763" indent="0">
              <a:buNone/>
            </a:pPr>
            <a:r>
              <a:rPr lang="zh-CN" altLang="zh-CN" sz="3200" b="0" dirty="0">
                <a:latin typeface="华文楷体" panose="02010600040101010101" pitchFamily="2" charset="-122"/>
                <a:ea typeface="华文楷体" panose="02010600040101010101" pitchFamily="2" charset="-122"/>
              </a:rPr>
              <a:t>有两个孩子的结点删除时，可以先找替身结点，和替身结点交换元素的值，然后再删除替身结点。替身结点最多只有一个孩子，因此最终只需要考虑</a:t>
            </a:r>
            <a:r>
              <a:rPr lang="zh-CN" altLang="zh-CN" sz="3200" dirty="0">
                <a:latin typeface="华文楷体" panose="02010600040101010101" pitchFamily="2" charset="-122"/>
                <a:ea typeface="华文楷体" panose="02010600040101010101" pitchFamily="2" charset="-122"/>
              </a:rPr>
              <a:t>删除叶子</a:t>
            </a:r>
            <a:r>
              <a:rPr lang="zh-CN" altLang="zh-CN" sz="3200" b="0" dirty="0">
                <a:latin typeface="华文楷体" panose="02010600040101010101" pitchFamily="2" charset="-122"/>
                <a:ea typeface="华文楷体" panose="02010600040101010101" pitchFamily="2" charset="-122"/>
              </a:rPr>
              <a:t>和</a:t>
            </a:r>
            <a:r>
              <a:rPr lang="zh-CN" altLang="zh-CN" sz="3200" dirty="0">
                <a:latin typeface="华文楷体" panose="02010600040101010101" pitchFamily="2" charset="-122"/>
                <a:ea typeface="华文楷体" panose="02010600040101010101" pitchFamily="2" charset="-122"/>
              </a:rPr>
              <a:t>删除只有一个孩子的结点</a:t>
            </a:r>
            <a:r>
              <a:rPr lang="zh-CN" altLang="zh-CN" sz="3200" b="0" dirty="0">
                <a:latin typeface="华文楷体" panose="02010600040101010101" pitchFamily="2" charset="-122"/>
                <a:ea typeface="华文楷体" panose="02010600040101010101" pitchFamily="2" charset="-122"/>
              </a:rPr>
              <a:t>两种情况。</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红黑树的删除</a:t>
            </a:r>
          </a:p>
        </p:txBody>
      </p:sp>
    </p:spTree>
    <p:extLst>
      <p:ext uri="{BB962C8B-B14F-4D97-AF65-F5344CB8AC3E}">
        <p14:creationId xmlns:p14="http://schemas.microsoft.com/office/powerpoint/2010/main" val="18143200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1810414"/>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它只可能是黑结点，唯一的孩子只可能是红结点，且该红结点是叶子结点。处理时，用这个红孩子结点替代待删除结点的位置和颜色即可。</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删除只有一个孩子的结点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3839744"/>
            <a:ext cx="4817856" cy="2149281"/>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6138517" y="3558209"/>
            <a:ext cx="4675258" cy="2430816"/>
          </a:xfrm>
          <a:prstGeom prst="rect">
            <a:avLst/>
          </a:prstGeom>
          <a:noFill/>
          <a:ln>
            <a:noFill/>
          </a:ln>
        </p:spPr>
      </p:pic>
    </p:spTree>
    <p:extLst>
      <p:ext uri="{BB962C8B-B14F-4D97-AF65-F5344CB8AC3E}">
        <p14:creationId xmlns:p14="http://schemas.microsoft.com/office/powerpoint/2010/main" val="11876277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59"/>
            <a:ext cx="11162884" cy="4295197"/>
          </a:xfrm>
        </p:spPr>
        <p:txBody>
          <a:bodyPr>
            <a:noAutofit/>
          </a:bodyPr>
          <a:lstStyle/>
          <a:p>
            <a:pPr marL="0" lv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叶子是红结点</a:t>
            </a:r>
            <a:r>
              <a:rPr lang="zh-CN" altLang="zh-CN" sz="3200" b="0" dirty="0">
                <a:latin typeface="华文楷体" panose="02010600040101010101" pitchFamily="2" charset="-122"/>
                <a:ea typeface="华文楷体" panose="02010600040101010101" pitchFamily="2" charset="-122"/>
              </a:rPr>
              <a:t>时：直接删除，不破坏原来的红黑树条件，仍是一棵红黑树。</a:t>
            </a:r>
            <a:endParaRPr lang="en-US" altLang="zh-CN" sz="3200" b="0" dirty="0">
              <a:latin typeface="华文楷体" panose="02010600040101010101" pitchFamily="2" charset="-122"/>
              <a:ea typeface="华文楷体" panose="02010600040101010101" pitchFamily="2" charset="-122"/>
            </a:endParaRPr>
          </a:p>
          <a:p>
            <a:pPr marL="0" lvl="0" indent="0">
              <a:buNone/>
            </a:pPr>
            <a:endParaRPr lang="zh-CN"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叶子是黑结点</a:t>
            </a:r>
            <a:r>
              <a:rPr lang="zh-CN" altLang="zh-CN" sz="3200" b="0" dirty="0">
                <a:latin typeface="华文楷体" panose="02010600040101010101" pitchFamily="2" charset="-122"/>
                <a:ea typeface="华文楷体" panose="02010600040101010101" pitchFamily="2" charset="-122"/>
              </a:rPr>
              <a:t>时：删除了黑叶子结点，途经该黑叶子到各个空链域的路径上黑结点个数都少了</a:t>
            </a:r>
            <a:r>
              <a:rPr lang="en-US" altLang="zh-CN" sz="3200" b="0" dirty="0">
                <a:latin typeface="华文楷体" panose="02010600040101010101" pitchFamily="2" charset="-122"/>
                <a:ea typeface="华文楷体" panose="02010600040101010101" pitchFamily="2" charset="-122"/>
              </a:rPr>
              <a:t>1</a:t>
            </a:r>
            <a:r>
              <a:rPr lang="zh-CN" altLang="zh-CN" sz="3200" b="0" dirty="0">
                <a:latin typeface="华文楷体" panose="02010600040101010101" pitchFamily="2" charset="-122"/>
                <a:ea typeface="华文楷体" panose="02010600040101010101" pitchFamily="2" charset="-122"/>
              </a:rPr>
              <a:t>个，破化了红黑树的条件，冲突产生了。</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删除叶子结点</a:t>
            </a:r>
          </a:p>
        </p:txBody>
      </p:sp>
    </p:spTree>
    <p:extLst>
      <p:ext uri="{BB962C8B-B14F-4D97-AF65-F5344CB8AC3E}">
        <p14:creationId xmlns:p14="http://schemas.microsoft.com/office/powerpoint/2010/main" val="3106780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删除黑叶子结点冲突示例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682885" y="1746934"/>
            <a:ext cx="8428123" cy="4482416"/>
          </a:xfrm>
          <a:prstGeom prst="rect">
            <a:avLst/>
          </a:prstGeom>
          <a:noFill/>
          <a:ln>
            <a:noFill/>
          </a:ln>
        </p:spPr>
      </p:pic>
    </p:spTree>
    <p:extLst>
      <p:ext uri="{BB962C8B-B14F-4D97-AF65-F5344CB8AC3E}">
        <p14:creationId xmlns:p14="http://schemas.microsoft.com/office/powerpoint/2010/main" val="10027999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5173080"/>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删除黑叶子后产生的冲突处理起来比较复杂，要看删除结点的</a:t>
            </a:r>
            <a:r>
              <a:rPr lang="zh-CN" altLang="zh-CN" sz="3200" dirty="0">
                <a:latin typeface="华文楷体" panose="02010600040101010101" pitchFamily="2" charset="-122"/>
                <a:ea typeface="华文楷体" panose="02010600040101010101" pitchFamily="2" charset="-122"/>
              </a:rPr>
              <a:t>兄结点情况</a:t>
            </a:r>
            <a:r>
              <a:rPr lang="zh-CN" altLang="zh-CN" sz="3200" b="0" dirty="0">
                <a:latin typeface="华文楷体" panose="02010600040101010101" pitchFamily="2" charset="-122"/>
                <a:ea typeface="华文楷体" panose="02010600040101010101" pitchFamily="2" charset="-122"/>
              </a:rPr>
              <a:t>。设删除结点为待调整结点</a:t>
            </a:r>
            <a:r>
              <a:rPr lang="en-US" altLang="zh-CN" sz="320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的兄弟结点设为</a:t>
            </a:r>
            <a:r>
              <a:rPr lang="en-US" altLang="zh-CN" sz="3200" dirty="0">
                <a:latin typeface="华文楷体" panose="02010600040101010101" pitchFamily="2" charset="-122"/>
                <a:ea typeface="华文楷体" panose="02010600040101010101" pitchFamily="2" charset="-122"/>
              </a:rPr>
              <a:t>B</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的父结点设为</a:t>
            </a:r>
            <a:r>
              <a:rPr lang="en-US" altLang="zh-CN" sz="3200" dirty="0">
                <a:latin typeface="华文楷体" panose="02010600040101010101" pitchFamily="2" charset="-122"/>
                <a:ea typeface="华文楷体" panose="02010600040101010101" pitchFamily="2" charset="-122"/>
              </a:rPr>
              <a:t>P</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按照</a:t>
            </a:r>
            <a:r>
              <a:rPr lang="zh-CN" altLang="en-US" sz="3200" dirty="0">
                <a:latin typeface="华文楷体" panose="02010600040101010101" pitchFamily="2" charset="-122"/>
                <a:ea typeface="华文楷体" panose="02010600040101010101" pitchFamily="2" charset="-122"/>
              </a:rPr>
              <a:t>兄结点</a:t>
            </a:r>
            <a:r>
              <a:rPr lang="zh-CN" altLang="en-US" sz="3200" b="0" dirty="0">
                <a:latin typeface="华文楷体" panose="02010600040101010101" pitchFamily="2" charset="-122"/>
                <a:ea typeface="华文楷体" panose="02010600040101010101" pitchFamily="2" charset="-122"/>
              </a:rPr>
              <a:t>分为：</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（一）兄黑 </a:t>
            </a: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a. </a:t>
            </a:r>
            <a:r>
              <a:rPr lang="zh-CN" altLang="en-US" sz="3200" b="0" dirty="0">
                <a:latin typeface="华文楷体" panose="02010600040101010101" pitchFamily="2" charset="-122"/>
                <a:ea typeface="华文楷体" panose="02010600040101010101" pitchFamily="2" charset="-122"/>
              </a:rPr>
              <a:t>兄无子</a:t>
            </a:r>
            <a:r>
              <a:rPr lang="en-US" altLang="zh-CN" sz="3200" b="0" dirty="0">
                <a:latin typeface="华文楷体" panose="02010600040101010101" pitchFamily="2" charset="-122"/>
                <a:ea typeface="华文楷体" panose="02010600040101010101" pitchFamily="2" charset="-122"/>
              </a:rPr>
              <a:t>    b.</a:t>
            </a:r>
            <a:r>
              <a:rPr lang="zh-CN" altLang="en-US" sz="3200" b="0" dirty="0">
                <a:latin typeface="华文楷体" panose="02010600040101010101" pitchFamily="2" charset="-122"/>
                <a:ea typeface="华文楷体" panose="02010600040101010101" pitchFamily="2" charset="-122"/>
              </a:rPr>
              <a:t>兄有一子</a:t>
            </a:r>
            <a:r>
              <a:rPr lang="en-US" altLang="zh-CN" sz="3200" b="0" dirty="0">
                <a:latin typeface="华文楷体" panose="02010600040101010101" pitchFamily="2" charset="-122"/>
                <a:ea typeface="华文楷体" panose="02010600040101010101" pitchFamily="2" charset="-122"/>
              </a:rPr>
              <a:t>      c.</a:t>
            </a:r>
            <a:r>
              <a:rPr lang="zh-CN" altLang="en-US" sz="3200" b="0" dirty="0">
                <a:latin typeface="华文楷体" panose="02010600040101010101" pitchFamily="2" charset="-122"/>
                <a:ea typeface="华文楷体" panose="02010600040101010101" pitchFamily="2" charset="-122"/>
              </a:rPr>
              <a:t>兄有两子）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（二）兄红</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删除黑叶子结点冲突示例</a:t>
            </a:r>
          </a:p>
        </p:txBody>
      </p:sp>
    </p:spTree>
    <p:extLst>
      <p:ext uri="{BB962C8B-B14F-4D97-AF65-F5344CB8AC3E}">
        <p14:creationId xmlns:p14="http://schemas.microsoft.com/office/powerpoint/2010/main" val="33870643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a. </a:t>
            </a:r>
            <a:r>
              <a:rPr lang="zh-CN" altLang="en-US" sz="3200" b="0" dirty="0">
                <a:latin typeface="华文楷体" panose="02010600040101010101" pitchFamily="2" charset="-122"/>
                <a:ea typeface="华文楷体" panose="02010600040101010101" pitchFamily="2" charset="-122"/>
              </a:rPr>
              <a:t>兄无子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dirty="0">
                <a:latin typeface="华文楷体" panose="02010600040101010101" pitchFamily="2" charset="-122"/>
                <a:ea typeface="华文楷体" panose="02010600040101010101" pitchFamily="2" charset="-122"/>
              </a:rPr>
              <a:t>处理方法：</a:t>
            </a:r>
            <a:r>
              <a:rPr lang="zh-CN" altLang="zh-CN" sz="3200" b="0" dirty="0">
                <a:latin typeface="华文楷体" panose="02010600040101010101" pitchFamily="2" charset="-122"/>
                <a:ea typeface="华文楷体" panose="02010600040101010101" pitchFamily="2" charset="-122"/>
              </a:rPr>
              <a:t>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后，兄变红、父变黑。</a:t>
            </a:r>
            <a:r>
              <a:rPr lang="zh-CN" altLang="en-US" sz="3200" b="0" dirty="0">
                <a:latin typeface="华文楷体" panose="02010600040101010101" pitchFamily="2" charset="-122"/>
                <a:ea typeface="华文楷体" panose="02010600040101010101" pitchFamily="2" charset="-122"/>
              </a:rPr>
              <a:t>如果原本父为红色，调整结束；如果原本父为黑色，继续向上调整。</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94197" y="3913731"/>
            <a:ext cx="4595245" cy="2288286"/>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5896947" y="4095597"/>
            <a:ext cx="4698166" cy="2106420"/>
          </a:xfrm>
          <a:prstGeom prst="rect">
            <a:avLst/>
          </a:prstGeom>
          <a:noFill/>
          <a:ln>
            <a:noFill/>
          </a:ln>
        </p:spPr>
      </p:pic>
    </p:spTree>
    <p:extLst>
      <p:ext uri="{BB962C8B-B14F-4D97-AF65-F5344CB8AC3E}">
        <p14:creationId xmlns:p14="http://schemas.microsoft.com/office/powerpoint/2010/main" val="3160952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640836"/>
          </a:xfrm>
        </p:spPr>
        <p:txBody>
          <a:bodyPr>
            <a:noAutofit/>
          </a:bodyPr>
          <a:lstStyle/>
          <a:p>
            <a:pPr marL="0" indent="0">
              <a:buNone/>
            </a:pPr>
            <a:r>
              <a:rPr lang="en-US" altLang="zh-CN" sz="3200" b="0" dirty="0"/>
              <a:t>a. </a:t>
            </a:r>
            <a:r>
              <a:rPr lang="zh-CN" altLang="en-US" sz="3200" b="0" dirty="0">
                <a:latin typeface="华文楷体" panose="02010600040101010101" pitchFamily="2" charset="-122"/>
                <a:ea typeface="华文楷体" panose="02010600040101010101" pitchFamily="2" charset="-122"/>
              </a:rPr>
              <a:t>兄无子示例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2269651" y="2562009"/>
            <a:ext cx="6039462" cy="3222565"/>
          </a:xfrm>
          <a:prstGeom prst="rect">
            <a:avLst/>
          </a:prstGeom>
          <a:noFill/>
          <a:ln>
            <a:noFill/>
          </a:ln>
        </p:spPr>
      </p:pic>
    </p:spTree>
    <p:extLst>
      <p:ext uri="{BB962C8B-B14F-4D97-AF65-F5344CB8AC3E}">
        <p14:creationId xmlns:p14="http://schemas.microsoft.com/office/powerpoint/2010/main" val="21405488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640836"/>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a. </a:t>
            </a:r>
            <a:r>
              <a:rPr lang="zh-CN" altLang="en-US" sz="3200" b="0" dirty="0">
                <a:latin typeface="华文楷体" panose="02010600040101010101" pitchFamily="2" charset="-122"/>
                <a:ea typeface="华文楷体" panose="02010600040101010101" pitchFamily="2" charset="-122"/>
              </a:rPr>
              <a:t>兄无子示例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98545" y="2562009"/>
            <a:ext cx="10879844" cy="3321956"/>
          </a:xfrm>
          <a:prstGeom prst="rect">
            <a:avLst/>
          </a:prstGeom>
          <a:noFill/>
          <a:ln>
            <a:noFill/>
          </a:ln>
        </p:spPr>
      </p:pic>
    </p:spTree>
    <p:extLst>
      <p:ext uri="{BB962C8B-B14F-4D97-AF65-F5344CB8AC3E}">
        <p14:creationId xmlns:p14="http://schemas.microsoft.com/office/powerpoint/2010/main" val="64978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查找成功时，最少比较次数</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，最多是</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能折半的次数即</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查找不成功时，是</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。故算法时间复杂度为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r>
                          <a:rPr lang="en-US" altLang="zh-CN" sz="2800" b="0">
                            <a:latin typeface="Cambria Math" panose="02040503050406030204" pitchFamily="18" charset="0"/>
                          </a:rPr>
                          <m:t>)</m:t>
                        </m:r>
                      </m:e>
                    </m:func>
                  </m:oMath>
                </a14:m>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a:t>
                </a: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级别比</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级好很多，如当</a:t>
                </a:r>
                <a:r>
                  <a:rPr lang="en-US" altLang="zh-CN" sz="2800" b="0" dirty="0">
                    <a:ea typeface="华文楷体" panose="02010600040101010101" pitchFamily="2" charset="-122"/>
                    <a:cs typeface="Times New Roman" panose="02020603050405020304" pitchFamily="18" charset="0"/>
                  </a:rPr>
                  <a:t>n=1024</a:t>
                </a:r>
                <a:r>
                  <a:rPr lang="zh-CN" altLang="zh-CN" sz="2800" b="0" dirty="0">
                    <a:ea typeface="华文楷体" panose="02010600040101010101" pitchFamily="2" charset="-122"/>
                    <a:cs typeface="Times New Roman" panose="02020603050405020304" pitchFamily="18" charset="0"/>
                  </a:rPr>
                  <a:t>时，</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只有</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577817"/>
                <a:ext cx="11432548" cy="5021766"/>
              </a:xfrm>
              <a:blipFill>
                <a:blip r:embed="rId3"/>
                <a:stretch>
                  <a:fillRect l="-960" t="-485"/>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折半查找性能分析：</a:t>
            </a:r>
          </a:p>
        </p:txBody>
      </p:sp>
    </p:spTree>
    <p:extLst>
      <p:ext uri="{BB962C8B-B14F-4D97-AF65-F5344CB8AC3E}">
        <p14:creationId xmlns:p14="http://schemas.microsoft.com/office/powerpoint/2010/main" val="23500170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父为红色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旋转后结束。</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565287" y="3776042"/>
            <a:ext cx="4503669" cy="2604880"/>
          </a:xfrm>
          <a:prstGeom prst="rect">
            <a:avLst/>
          </a:prstGeom>
          <a:noFill/>
          <a:ln>
            <a:noFill/>
          </a:ln>
        </p:spPr>
      </p:pic>
      <p:sp>
        <p:nvSpPr>
          <p:cNvPr id="2" name="文本框 1"/>
          <p:cNvSpPr txBox="1"/>
          <p:nvPr/>
        </p:nvSpPr>
        <p:spPr>
          <a:xfrm>
            <a:off x="5565913" y="4539873"/>
            <a:ext cx="6182139" cy="584775"/>
          </a:xfrm>
          <a:prstGeom prst="rect">
            <a:avLst/>
          </a:prstGeom>
          <a:noFill/>
          <a:ln w="3175">
            <a:solidFill>
              <a:schemeClr val="tx1"/>
            </a:solidFill>
          </a:ln>
        </p:spPr>
        <p:txBody>
          <a:bodyPr wrap="square" rtlCol="0">
            <a:spAutoFit/>
          </a:bodyPr>
          <a:lstStyle/>
          <a:p>
            <a:r>
              <a:rPr lang="zh-CN" altLang="en-US" sz="3200" dirty="0"/>
              <a:t>父兄呈</a:t>
            </a:r>
            <a:r>
              <a:rPr lang="en-US" altLang="zh-CN" sz="3200" dirty="0"/>
              <a:t>RR</a:t>
            </a:r>
            <a:r>
              <a:rPr lang="zh-CN" altLang="en-US" sz="3200" dirty="0"/>
              <a:t>型时，按类似方法处理</a:t>
            </a:r>
          </a:p>
        </p:txBody>
      </p:sp>
    </p:spTree>
    <p:extLst>
      <p:ext uri="{BB962C8B-B14F-4D97-AF65-F5344CB8AC3E}">
        <p14:creationId xmlns:p14="http://schemas.microsoft.com/office/powerpoint/2010/main" val="5165144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父为红色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en-US" sz="3200" b="0" dirty="0">
                <a:latin typeface="华文楷体" panose="02010600040101010101" pitchFamily="2" charset="-122"/>
                <a:ea typeface="华文楷体" panose="02010600040101010101" pitchFamily="2" charset="-122"/>
              </a:rPr>
              <a:t>兄和兄子换色，</a:t>
            </a:r>
            <a:r>
              <a:rPr lang="zh-CN" altLang="zh-CN" sz="3200" b="0" dirty="0">
                <a:latin typeface="华文楷体" panose="02010600040101010101" pitchFamily="2" charset="-122"/>
                <a:ea typeface="华文楷体" panose="02010600040101010101" pitchFamily="2" charset="-122"/>
              </a:rPr>
              <a:t>做</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旋转</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结束。</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3661879" y="3594403"/>
            <a:ext cx="6157981" cy="2866031"/>
          </a:xfrm>
          <a:prstGeom prst="rect">
            <a:avLst/>
          </a:prstGeom>
          <a:noFill/>
          <a:ln>
            <a:noFill/>
          </a:ln>
        </p:spPr>
      </p:pic>
    </p:spTree>
    <p:extLst>
      <p:ext uri="{BB962C8B-B14F-4D97-AF65-F5344CB8AC3E}">
        <p14:creationId xmlns:p14="http://schemas.microsoft.com/office/powerpoint/2010/main" val="16490837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a:t>
            </a:r>
            <a:r>
              <a:rPr lang="zh-CN" altLang="en-US" sz="3200" dirty="0">
                <a:latin typeface="华文楷体" panose="02010600040101010101" pitchFamily="2" charset="-122"/>
                <a:ea typeface="华文楷体" panose="02010600040101010101" pitchFamily="2" charset="-122"/>
              </a:rPr>
              <a:t>黑</a:t>
            </a:r>
            <a:r>
              <a:rPr lang="zh-CN" altLang="zh-CN" sz="3200" dirty="0">
                <a:latin typeface="华文楷体" panose="02010600040101010101" pitchFamily="2" charset="-122"/>
                <a:ea typeface="华文楷体" panose="02010600040101010101" pitchFamily="2" charset="-122"/>
              </a:rPr>
              <a:t>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后，子变黑、做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旋转后结束</a:t>
            </a:r>
            <a:r>
              <a:rPr lang="zh-CN" altLang="en-US"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RR</a:t>
            </a:r>
            <a:r>
              <a:rPr lang="zh-CN" altLang="en-US" sz="3200" b="0" dirty="0">
                <a:latin typeface="华文楷体" panose="02010600040101010101" pitchFamily="2" charset="-122"/>
                <a:ea typeface="华文楷体" panose="02010600040101010101" pitchFamily="2" charset="-122"/>
              </a:rPr>
              <a:t>型类似处理。</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444960" y="3796748"/>
            <a:ext cx="4951371" cy="2405270"/>
          </a:xfrm>
          <a:prstGeom prst="rect">
            <a:avLst/>
          </a:prstGeom>
          <a:noFill/>
          <a:ln>
            <a:noFill/>
          </a:ln>
        </p:spPr>
      </p:pic>
    </p:spTree>
    <p:extLst>
      <p:ext uri="{BB962C8B-B14F-4D97-AF65-F5344CB8AC3E}">
        <p14:creationId xmlns:p14="http://schemas.microsoft.com/office/powerpoint/2010/main" val="31485773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a:t>
            </a:r>
            <a:r>
              <a:rPr lang="zh-CN" altLang="en-US" sz="3200" dirty="0">
                <a:latin typeface="华文楷体" panose="02010600040101010101" pitchFamily="2" charset="-122"/>
                <a:ea typeface="华文楷体" panose="02010600040101010101" pitchFamily="2" charset="-122"/>
              </a:rPr>
              <a:t>黑</a:t>
            </a:r>
            <a:r>
              <a:rPr lang="zh-CN" altLang="zh-CN" sz="3200" dirty="0">
                <a:latin typeface="华文楷体" panose="02010600040101010101" pitchFamily="2" charset="-122"/>
                <a:ea typeface="华文楷体" panose="02010600040101010101" pitchFamily="2" charset="-122"/>
              </a:rPr>
              <a:t>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后，子变黑、做</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旋转</a:t>
            </a:r>
            <a:r>
              <a:rPr lang="zh-CN" altLang="en-US" sz="3200" b="0" dirty="0">
                <a:latin typeface="华文楷体" panose="02010600040101010101" pitchFamily="2" charset="-122"/>
                <a:ea typeface="华文楷体" panose="02010600040101010101" pitchFamily="2" charset="-122"/>
              </a:rPr>
              <a:t>后</a:t>
            </a:r>
            <a:r>
              <a:rPr lang="zh-CN" altLang="zh-CN" sz="3200" b="0" dirty="0">
                <a:latin typeface="华文楷体" panose="02010600040101010101" pitchFamily="2" charset="-122"/>
                <a:ea typeface="华文楷体" panose="02010600040101010101" pitchFamily="2" charset="-122"/>
              </a:rPr>
              <a:t>结束</a:t>
            </a:r>
            <a:r>
              <a:rPr lang="zh-CN" altLang="en-US"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RL</a:t>
            </a:r>
            <a:r>
              <a:rPr lang="zh-CN" altLang="en-US" sz="3200" b="0" dirty="0">
                <a:latin typeface="华文楷体" panose="02010600040101010101" pitchFamily="2" charset="-122"/>
                <a:ea typeface="华文楷体" panose="02010600040101010101" pitchFamily="2" charset="-122"/>
              </a:rPr>
              <a:t>型类似处理。</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351392" y="3775973"/>
            <a:ext cx="5502138" cy="2664584"/>
          </a:xfrm>
          <a:prstGeom prst="rect">
            <a:avLst/>
          </a:prstGeom>
          <a:noFill/>
          <a:ln>
            <a:noFill/>
          </a:ln>
        </p:spPr>
      </p:pic>
    </p:spTree>
    <p:extLst>
      <p:ext uri="{BB962C8B-B14F-4D97-AF65-F5344CB8AC3E}">
        <p14:creationId xmlns:p14="http://schemas.microsoft.com/office/powerpoint/2010/main" val="35960918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c</a:t>
            </a: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当父为红色时，一种情况见图，此时父兄及兄左子可呈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旋，然后根结点黑色下移，处理即告结束。</a:t>
            </a: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127140" y="3254512"/>
            <a:ext cx="6865537" cy="3146287"/>
          </a:xfrm>
          <a:prstGeom prst="rect">
            <a:avLst/>
          </a:prstGeom>
          <a:noFill/>
          <a:ln>
            <a:noFill/>
          </a:ln>
        </p:spPr>
      </p:pic>
    </p:spTree>
    <p:extLst>
      <p:ext uri="{BB962C8B-B14F-4D97-AF65-F5344CB8AC3E}">
        <p14:creationId xmlns:p14="http://schemas.microsoft.com/office/powerpoint/2010/main" val="7322284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c.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当父为红色时，一种情况见图，此时父兄及兄左子可呈</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旋，然后根结点黑色下移，处理即告结束。</a:t>
            </a: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401742" y="3379303"/>
            <a:ext cx="7076647" cy="3120889"/>
          </a:xfrm>
          <a:prstGeom prst="rect">
            <a:avLst/>
          </a:prstGeom>
          <a:noFill/>
          <a:ln>
            <a:noFill/>
          </a:ln>
        </p:spPr>
      </p:pic>
    </p:spTree>
    <p:extLst>
      <p:ext uri="{BB962C8B-B14F-4D97-AF65-F5344CB8AC3E}">
        <p14:creationId xmlns:p14="http://schemas.microsoft.com/office/powerpoint/2010/main" val="17395946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601081"/>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兄有两子示例：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138851" y="2282894"/>
            <a:ext cx="7516192" cy="3442045"/>
          </a:xfrm>
          <a:prstGeom prst="rect">
            <a:avLst/>
          </a:prstGeom>
          <a:noFill/>
          <a:ln>
            <a:noFill/>
          </a:ln>
        </p:spPr>
      </p:pic>
    </p:spTree>
    <p:extLst>
      <p:ext uri="{BB962C8B-B14F-4D97-AF65-F5344CB8AC3E}">
        <p14:creationId xmlns:p14="http://schemas.microsoft.com/office/powerpoint/2010/main" val="1459328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601081"/>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兄有两子示例</a:t>
            </a:r>
            <a:r>
              <a:rPr lang="zh-CN" altLang="en-US" sz="3200" b="0" dirty="0"/>
              <a:t>：</a:t>
            </a: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265542" y="2209993"/>
            <a:ext cx="7673588" cy="3952268"/>
          </a:xfrm>
          <a:prstGeom prst="rect">
            <a:avLst/>
          </a:prstGeom>
          <a:noFill/>
          <a:ln>
            <a:noFill/>
          </a:ln>
        </p:spPr>
      </p:pic>
    </p:spTree>
    <p:extLst>
      <p:ext uri="{BB962C8B-B14F-4D97-AF65-F5344CB8AC3E}">
        <p14:creationId xmlns:p14="http://schemas.microsoft.com/office/powerpoint/2010/main" val="42574377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c.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a:t>
            </a:r>
            <a:r>
              <a:rPr lang="zh-CN" altLang="en-US" sz="3200" b="0" dirty="0">
                <a:latin typeface="华文楷体" panose="02010600040101010101" pitchFamily="2" charset="-122"/>
                <a:ea typeface="华文楷体" panose="02010600040101010101" pitchFamily="2" charset="-122"/>
              </a:rPr>
              <a:t>黑</a:t>
            </a:r>
            <a:r>
              <a:rPr lang="zh-CN" altLang="zh-CN" sz="3200" b="0" dirty="0">
                <a:latin typeface="华文楷体" panose="02010600040101010101" pitchFamily="2" charset="-122"/>
                <a:ea typeface="华文楷体" panose="02010600040101010101" pitchFamily="2" charset="-122"/>
              </a:rPr>
              <a:t>色时，一种情况见图，此时父兄及兄左子可呈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en-US" sz="3200" b="0" dirty="0">
                <a:latin typeface="华文楷体" panose="02010600040101010101" pitchFamily="2" charset="-122"/>
                <a:ea typeface="华文楷体" panose="02010600040101010101" pitchFamily="2" charset="-122"/>
              </a:rPr>
              <a:t>兄左子变黑，</a:t>
            </a:r>
            <a:r>
              <a:rPr lang="zh-CN" altLang="zh-CN" sz="3200" b="0" dirty="0">
                <a:latin typeface="华文楷体" panose="02010600040101010101" pitchFamily="2" charset="-122"/>
                <a:ea typeface="华文楷体" panose="02010600040101010101" pitchFamily="2" charset="-122"/>
              </a:rPr>
              <a:t>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a:t>
            </a:r>
            <a:r>
              <a:rPr lang="zh-CN" altLang="en-US" sz="3200" b="0" dirty="0">
                <a:latin typeface="华文楷体" panose="02010600040101010101" pitchFamily="2" charset="-122"/>
                <a:ea typeface="华文楷体" panose="02010600040101010101" pitchFamily="2" charset="-122"/>
              </a:rPr>
              <a:t>后</a:t>
            </a:r>
            <a:r>
              <a:rPr lang="zh-CN" altLang="zh-CN" sz="3200" b="0" dirty="0">
                <a:latin typeface="华文楷体" panose="02010600040101010101" pitchFamily="2" charset="-122"/>
                <a:ea typeface="华文楷体" panose="02010600040101010101" pitchFamily="2" charset="-122"/>
              </a:rPr>
              <a:t>结束。</a:t>
            </a:r>
            <a:r>
              <a:rPr lang="en-US" altLang="zh-CN" sz="3200" b="0" dirty="0">
                <a:latin typeface="华文楷体" panose="02010600040101010101" pitchFamily="2" charset="-122"/>
                <a:ea typeface="华文楷体" panose="02010600040101010101" pitchFamily="2" charset="-122"/>
              </a:rPr>
              <a:t>RR</a:t>
            </a:r>
            <a:r>
              <a:rPr lang="zh-CN" altLang="en-US" sz="3200" b="0" dirty="0">
                <a:latin typeface="华文楷体" panose="02010600040101010101" pitchFamily="2" charset="-122"/>
                <a:ea typeface="华文楷体" panose="02010600040101010101" pitchFamily="2" charset="-122"/>
              </a:rPr>
              <a:t>型类似处理。</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825749" y="3733799"/>
            <a:ext cx="7046913" cy="2924175"/>
          </a:xfrm>
          <a:prstGeom prst="rect">
            <a:avLst/>
          </a:prstGeom>
          <a:noFill/>
          <a:ln>
            <a:noFill/>
          </a:ln>
        </p:spPr>
      </p:pic>
    </p:spTree>
    <p:extLst>
      <p:ext uri="{BB962C8B-B14F-4D97-AF65-F5344CB8AC3E}">
        <p14:creationId xmlns:p14="http://schemas.microsoft.com/office/powerpoint/2010/main" val="21863852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1296820"/>
          </a:xfrm>
        </p:spPr>
        <p:txBody>
          <a:bodyPr>
            <a:noAutofit/>
          </a:bodyPr>
          <a:lstStyle/>
          <a:p>
            <a:pPr marL="0" indent="0">
              <a:buNone/>
            </a:pPr>
            <a:r>
              <a:rPr lang="en-US" altLang="zh-CN" sz="3200" b="0" dirty="0"/>
              <a:t>c.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RR</a:t>
            </a:r>
            <a:r>
              <a:rPr lang="zh-CN" altLang="en-US" sz="3200" b="0" dirty="0">
                <a:latin typeface="华文楷体" panose="02010600040101010101" pitchFamily="2" charset="-122"/>
                <a:ea typeface="华文楷体" panose="02010600040101010101" pitchFamily="2" charset="-122"/>
              </a:rPr>
              <a:t>型类似处理。</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602037" y="2503617"/>
            <a:ext cx="7199313" cy="3311395"/>
          </a:xfrm>
          <a:prstGeom prst="rect">
            <a:avLst/>
          </a:prstGeom>
          <a:noFill/>
          <a:ln>
            <a:noFill/>
          </a:ln>
        </p:spPr>
      </p:pic>
    </p:spTree>
    <p:extLst>
      <p:ext uri="{BB962C8B-B14F-4D97-AF65-F5344CB8AC3E}">
        <p14:creationId xmlns:p14="http://schemas.microsoft.com/office/powerpoint/2010/main" val="348827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插值查找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37903718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1296820"/>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兄有两子示例。</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557255" y="2159510"/>
            <a:ext cx="7103580" cy="3883482"/>
          </a:xfrm>
          <a:prstGeom prst="rect">
            <a:avLst/>
          </a:prstGeom>
          <a:noFill/>
          <a:ln>
            <a:noFill/>
          </a:ln>
        </p:spPr>
      </p:pic>
    </p:spTree>
    <p:extLst>
      <p:ext uri="{BB962C8B-B14F-4D97-AF65-F5344CB8AC3E}">
        <p14:creationId xmlns:p14="http://schemas.microsoft.com/office/powerpoint/2010/main" val="2750041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720349"/>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兄有两子示例。</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147272" y="2413953"/>
            <a:ext cx="7499350" cy="3529648"/>
          </a:xfrm>
          <a:prstGeom prst="rect">
            <a:avLst/>
          </a:prstGeom>
          <a:noFill/>
          <a:ln>
            <a:noFill/>
          </a:ln>
        </p:spPr>
      </p:pic>
    </p:spTree>
    <p:extLst>
      <p:ext uri="{BB962C8B-B14F-4D97-AF65-F5344CB8AC3E}">
        <p14:creationId xmlns:p14="http://schemas.microsoft.com/office/powerpoint/2010/main" val="23449727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父一定是黑色，且兄一定有两黑子，</a:t>
            </a:r>
            <a:r>
              <a:rPr lang="zh-CN" altLang="en-US" sz="3200" b="0" dirty="0">
                <a:latin typeface="华文楷体" panose="02010600040101010101" pitchFamily="2" charset="-122"/>
                <a:ea typeface="华文楷体" panose="02010600040101010101" pitchFamily="2" charset="-122"/>
              </a:rPr>
              <a:t>有两种</a:t>
            </a:r>
            <a:r>
              <a:rPr lang="zh-CN" altLang="zh-CN" sz="3200" b="0" dirty="0">
                <a:latin typeface="华文楷体" panose="02010600040101010101" pitchFamily="2" charset="-122"/>
                <a:ea typeface="华文楷体" panose="02010600040101010101" pitchFamily="2" charset="-122"/>
              </a:rPr>
              <a:t>结构</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见图。</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dirty="0">
                <a:latin typeface="华文楷体" panose="02010600040101010101" pitchFamily="2" charset="-122"/>
                <a:ea typeface="华文楷体" panose="02010600040101010101" pitchFamily="2" charset="-122"/>
              </a:rPr>
              <a:t>处理方法：</a:t>
            </a:r>
            <a:r>
              <a:rPr lang="zh-CN" altLang="zh-CN" sz="3200" b="0" dirty="0">
                <a:latin typeface="华文楷体" panose="02010600040101010101" pitchFamily="2" charset="-122"/>
                <a:ea typeface="华文楷体" panose="02010600040101010101" pitchFamily="2" charset="-122"/>
              </a:rPr>
              <a:t>进行一次</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旋转或者</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旋转，然后父兄换色，调整结点</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即转为兄黑情况。</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（二）兄红</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15505" y="3359426"/>
            <a:ext cx="5011869" cy="3081131"/>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5869230" y="3393136"/>
            <a:ext cx="5401743" cy="3047421"/>
          </a:xfrm>
          <a:prstGeom prst="rect">
            <a:avLst/>
          </a:prstGeom>
          <a:noFill/>
          <a:ln>
            <a:noFill/>
          </a:ln>
        </p:spPr>
      </p:pic>
    </p:spTree>
    <p:extLst>
      <p:ext uri="{BB962C8B-B14F-4D97-AF65-F5344CB8AC3E}">
        <p14:creationId xmlns:p14="http://schemas.microsoft.com/office/powerpoint/2010/main" val="14405119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（二）兄红示例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748741" y="1746208"/>
            <a:ext cx="8296412" cy="4197392"/>
          </a:xfrm>
          <a:prstGeom prst="rect">
            <a:avLst/>
          </a:prstGeom>
          <a:noFill/>
          <a:ln>
            <a:noFill/>
          </a:ln>
        </p:spPr>
      </p:pic>
    </p:spTree>
    <p:extLst>
      <p:ext uri="{BB962C8B-B14F-4D97-AF65-F5344CB8AC3E}">
        <p14:creationId xmlns:p14="http://schemas.microsoft.com/office/powerpoint/2010/main" val="2075560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（二）兄红示例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892279" y="1906878"/>
            <a:ext cx="4009335" cy="3857818"/>
          </a:xfrm>
          <a:prstGeom prst="rect">
            <a:avLst/>
          </a:prstGeom>
          <a:noFill/>
          <a:ln>
            <a:noFill/>
          </a:ln>
        </p:spPr>
      </p:pic>
      <p:sp>
        <p:nvSpPr>
          <p:cNvPr id="2" name="椭圆 1"/>
          <p:cNvSpPr/>
          <p:nvPr/>
        </p:nvSpPr>
        <p:spPr>
          <a:xfrm>
            <a:off x="11530013" y="6429375"/>
            <a:ext cx="100012" cy="142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37289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外部查找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4285273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11757433" cy="5060598"/>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上面</a:t>
            </a:r>
            <a:r>
              <a:rPr lang="zh-CN" altLang="zh-CN" sz="2800" b="0" dirty="0">
                <a:latin typeface="华文楷体" panose="02010600040101010101" pitchFamily="2" charset="-122"/>
                <a:ea typeface="华文楷体" panose="02010600040101010101" pitchFamily="2" charset="-122"/>
              </a:rPr>
              <a:t>各种查找都是基于数据元素能够全部载入内存来讨论其存储结构和算法的。</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在实际应用中，数据量往往很大，存储在外存储器上的文件中，数据无法一次性载入内存</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数据的存储常是按其写入时间的先后顺序存储。为了加快数据的查找速度，建立索引文件是最普遍的做法。</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索引文件</a:t>
            </a:r>
            <a:r>
              <a:rPr lang="zh-CN" altLang="en-US" sz="2800" b="0" dirty="0">
                <a:latin typeface="华文楷体" panose="02010600040101010101" pitchFamily="2" charset="-122"/>
                <a:ea typeface="华文楷体" panose="02010600040101010101" pitchFamily="2" charset="-122"/>
              </a:rPr>
              <a:t>，通常按关键字顺序存储了</a:t>
            </a:r>
            <a:r>
              <a:rPr lang="zh-CN" altLang="zh-CN" sz="2800" b="0" dirty="0">
                <a:latin typeface="华文楷体" panose="02010600040101010101" pitchFamily="2" charset="-122"/>
                <a:ea typeface="华文楷体" panose="02010600040101010101" pitchFamily="2" charset="-122"/>
              </a:rPr>
              <a:t>关键字和</a:t>
            </a:r>
            <a:r>
              <a:rPr lang="zh-CN" altLang="en-US" sz="2800" b="0" dirty="0">
                <a:latin typeface="华文楷体" panose="02010600040101010101" pitchFamily="2" charset="-122"/>
                <a:ea typeface="华文楷体" panose="02010600040101010101" pitchFamily="2" charset="-122"/>
              </a:rPr>
              <a:t>所属</a:t>
            </a:r>
            <a:r>
              <a:rPr lang="zh-CN" altLang="zh-CN" sz="2800" b="0" dirty="0">
                <a:latin typeface="华文楷体" panose="02010600040101010101" pitchFamily="2" charset="-122"/>
                <a:ea typeface="华文楷体" panose="02010600040101010101" pitchFamily="2" charset="-122"/>
              </a:rPr>
              <a:t>数据在原始文件中地址的对应关系</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查找时</a:t>
            </a:r>
            <a:r>
              <a:rPr lang="zh-CN" altLang="en-US" sz="2800" b="0" dirty="0">
                <a:latin typeface="华文楷体" panose="02010600040101010101" pitchFamily="2" charset="-122"/>
                <a:ea typeface="华文楷体" panose="02010600040101010101" pitchFamily="2" charset="-122"/>
              </a:rPr>
              <a:t>首先</a:t>
            </a:r>
            <a:r>
              <a:rPr lang="zh-CN" altLang="zh-CN" sz="2800" b="0" dirty="0">
                <a:latin typeface="华文楷体" panose="02010600040101010101" pitchFamily="2" charset="-122"/>
                <a:ea typeface="华文楷体" panose="02010600040101010101" pitchFamily="2" charset="-122"/>
              </a:rPr>
              <a:t>在索引文件中按关键字查找，找到待查关键字后，通过对应的地址信息，到数据文件</a:t>
            </a:r>
            <a:r>
              <a:rPr lang="zh-CN" altLang="en-US" sz="2800" b="0" dirty="0">
                <a:latin typeface="华文楷体" panose="02010600040101010101" pitchFamily="2" charset="-122"/>
                <a:ea typeface="华文楷体" panose="02010600040101010101" pitchFamily="2" charset="-122"/>
              </a:rPr>
              <a:t>就能</a:t>
            </a:r>
            <a:r>
              <a:rPr lang="zh-CN" altLang="zh-CN" sz="2800" b="0" dirty="0">
                <a:latin typeface="华文楷体" panose="02010600040101010101" pitchFamily="2" charset="-122"/>
                <a:ea typeface="华文楷体" panose="02010600040101010101" pitchFamily="2" charset="-122"/>
              </a:rPr>
              <a:t>读取</a:t>
            </a:r>
            <a:r>
              <a:rPr lang="zh-CN" altLang="en-US" sz="2800" b="0" dirty="0">
                <a:latin typeface="华文楷体" panose="02010600040101010101" pitchFamily="2" charset="-122"/>
                <a:ea typeface="华文楷体" panose="02010600040101010101" pitchFamily="2" charset="-122"/>
              </a:rPr>
              <a:t>到</a:t>
            </a:r>
            <a:r>
              <a:rPr lang="zh-CN" altLang="zh-CN" sz="2800" b="0" dirty="0">
                <a:latin typeface="华文楷体" panose="02010600040101010101" pitchFamily="2" charset="-122"/>
                <a:ea typeface="华文楷体" panose="02010600040101010101" pitchFamily="2" charset="-122"/>
              </a:rPr>
              <a:t>目标数据。</a:t>
            </a:r>
            <a:endParaRPr lang="zh-CN" altLang="en-US"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外部查找</a:t>
            </a:r>
          </a:p>
        </p:txBody>
      </p:sp>
    </p:spTree>
    <p:extLst>
      <p:ext uri="{BB962C8B-B14F-4D97-AF65-F5344CB8AC3E}">
        <p14:creationId xmlns:p14="http://schemas.microsoft.com/office/powerpoint/2010/main" val="17607959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B</a:t>
            </a:r>
            <a:r>
              <a:rPr lang="zh-CN" altLang="en-US" sz="2800" dirty="0">
                <a:solidFill>
                  <a:srgbClr val="FF0000"/>
                </a:solidFill>
                <a:latin typeface="华文楷体" pitchFamily="2" charset="-122"/>
                <a:ea typeface="华文楷体" pitchFamily="2" charset="-122"/>
              </a:rPr>
              <a:t>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B+</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外部查找：</a:t>
            </a:r>
          </a:p>
        </p:txBody>
      </p:sp>
    </p:spTree>
    <p:extLst>
      <p:ext uri="{BB962C8B-B14F-4D97-AF65-F5344CB8AC3E}">
        <p14:creationId xmlns:p14="http://schemas.microsoft.com/office/powerpoint/2010/main" val="7925386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521163"/>
                <a:ext cx="11599298" cy="5036800"/>
              </a:xfrm>
            </p:spPr>
            <p:txBody>
              <a:bodyPr>
                <a:noAutofit/>
              </a:bodyPr>
              <a:lstStyle/>
              <a:p>
                <a:pPr marL="0" indent="0">
                  <a:buNone/>
                </a:pPr>
                <a:r>
                  <a:rPr lang="en-US" altLang="zh-CN" sz="3200" b="0" dirty="0">
                    <a:ea typeface="华文楷体" panose="02010600040101010101" pitchFamily="2" charset="-122"/>
                    <a:cs typeface="Times New Roman" panose="02020603050405020304" pitchFamily="18" charset="0"/>
                  </a:rPr>
                  <a:t>B</a:t>
                </a:r>
                <a:r>
                  <a:rPr lang="zh-CN" altLang="zh-CN" sz="3200" b="0" dirty="0">
                    <a:ea typeface="华文楷体" panose="02010600040101010101" pitchFamily="2" charset="-122"/>
                    <a:cs typeface="Times New Roman" panose="02020603050405020304" pitchFamily="18" charset="0"/>
                  </a:rPr>
                  <a:t>树是一棵可以用来建立索引的多路查找树，也称多路搜索树</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阶的</a:t>
                </a:r>
                <a:r>
                  <a:rPr lang="en-US" altLang="zh-CN" sz="3200" b="0" dirty="0">
                    <a:ea typeface="华文楷体" panose="02010600040101010101" pitchFamily="2" charset="-122"/>
                    <a:cs typeface="Times New Roman" panose="02020603050405020304" pitchFamily="18" charset="0"/>
                  </a:rPr>
                  <a:t>B</a:t>
                </a:r>
                <a:r>
                  <a:rPr lang="zh-CN" altLang="zh-CN" sz="3200" b="0" dirty="0">
                    <a:ea typeface="华文楷体" panose="02010600040101010101" pitchFamily="2" charset="-122"/>
                    <a:cs typeface="Times New Roman" panose="02020603050405020304" pitchFamily="18" charset="0"/>
                  </a:rPr>
                  <a:t>树须满足如下定义：</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或者为空、或者只有一个根结点、或者除了根还有多个结点。</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根结点如果有子，则至少有两个儿子、至多有</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zh-CN" sz="3200" b="0" dirty="0">
                    <a:highlight>
                      <a:srgbClr val="FFFF00"/>
                    </a:highlight>
                    <a:ea typeface="华文楷体" panose="02010600040101010101" pitchFamily="2" charset="-122"/>
                    <a:cs typeface="Times New Roman" panose="02020603050405020304" pitchFamily="18" charset="0"/>
                  </a:rPr>
                  <a:t>除了根结点外，每个非叶子结点至少有</a:t>
                </a:r>
                <a14:m>
                  <m:oMath xmlns:m="http://schemas.openxmlformats.org/officeDocument/2006/math">
                    <m:d>
                      <m:dPr>
                        <m:begChr m:val="⌈"/>
                        <m:endChr m:val="⌉"/>
                        <m:ctrlPr>
                          <a:rPr lang="zh-CN" altLang="zh-CN" sz="3200" b="0" i="1">
                            <a:highlight>
                              <a:srgbClr val="FFFF00"/>
                            </a:highlight>
                            <a:latin typeface="Cambria Math" panose="02040503050406030204" pitchFamily="18" charset="0"/>
                          </a:rPr>
                        </m:ctrlPr>
                      </m:dPr>
                      <m:e>
                        <m:r>
                          <a:rPr lang="en-US" altLang="zh-CN" sz="3200" b="0" i="1">
                            <a:highlight>
                              <a:srgbClr val="FFFF00"/>
                            </a:highlight>
                            <a:latin typeface="Cambria Math" panose="02040503050406030204" pitchFamily="18" charset="0"/>
                          </a:rPr>
                          <m:t>𝑀</m:t>
                        </m:r>
                        <m:r>
                          <a:rPr lang="en-US" altLang="zh-CN" sz="3200" b="0" i="1">
                            <a:highlight>
                              <a:srgbClr val="FFFF00"/>
                            </a:highlight>
                            <a:latin typeface="Cambria Math" panose="02040503050406030204" pitchFamily="18" charset="0"/>
                          </a:rPr>
                          <m:t>/2</m:t>
                        </m:r>
                      </m:e>
                    </m:d>
                  </m:oMath>
                </a14:m>
                <a:r>
                  <a:rPr lang="zh-CN" altLang="zh-CN" sz="3200" b="0" dirty="0">
                    <a:highlight>
                      <a:srgbClr val="FFFF00"/>
                    </a:highlight>
                    <a:ea typeface="华文楷体" panose="02010600040101010101" pitchFamily="2" charset="-122"/>
                    <a:cs typeface="Times New Roman" panose="02020603050405020304" pitchFamily="18" charset="0"/>
                  </a:rPr>
                  <a:t>个儿子，至多有</a:t>
                </a:r>
                <a:r>
                  <a:rPr lang="en-US" altLang="zh-CN" sz="3200" b="0" dirty="0">
                    <a:highlight>
                      <a:srgbClr val="FFFF00"/>
                    </a:highlight>
                    <a:ea typeface="华文楷体" panose="02010600040101010101" pitchFamily="2" charset="-122"/>
                    <a:cs typeface="Times New Roman" panose="02020603050405020304" pitchFamily="18" charset="0"/>
                  </a:rPr>
                  <a:t>M</a:t>
                </a:r>
                <a:r>
                  <a:rPr lang="zh-CN" altLang="zh-CN" sz="3200" b="0" dirty="0">
                    <a:highlight>
                      <a:srgbClr val="FFFF00"/>
                    </a:highlight>
                    <a:ea typeface="华文楷体" panose="02010600040101010101" pitchFamily="2" charset="-122"/>
                    <a:cs typeface="Times New Roman" panose="02020603050405020304" pitchFamily="18" charset="0"/>
                  </a:rPr>
                  <a:t>个儿子。</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521163"/>
                <a:ext cx="11599298" cy="5036800"/>
              </a:xfrm>
              <a:blipFill>
                <a:blip r:embed="rId3"/>
                <a:stretch>
                  <a:fillRect l="-1311" t="-756" r="-142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13111342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282624"/>
                <a:ext cx="11676948" cy="5060598"/>
              </a:xfrm>
            </p:spPr>
            <p:txBody>
              <a:bodyPr>
                <a:noAutofit/>
              </a:bodyPr>
              <a:lstStyle/>
              <a:p>
                <a:pPr marL="636588" lvl="0" indent="0">
                  <a:buNone/>
                </a:pPr>
                <a:r>
                  <a:rPr lang="zh-CN" altLang="zh-CN" sz="3200" b="0" dirty="0">
                    <a:ea typeface="华文楷体" panose="02010600040101010101" pitchFamily="2" charset="-122"/>
                    <a:cs typeface="Times New Roman" panose="02020603050405020304" pitchFamily="18" charset="0"/>
                  </a:rPr>
                  <a:t>非叶子结点结构如下：</a:t>
                </a:r>
              </a:p>
              <a:p>
                <a:pPr marL="636588" indent="0">
                  <a:buNone/>
                </a:pPr>
                <a14:m>
                  <m:oMathPara xmlns:m="http://schemas.openxmlformats.org/officeDocument/2006/math">
                    <m:oMathParaPr>
                      <m:jc m:val="centerGroup"/>
                    </m:oMathParaPr>
                    <m:oMath xmlns:m="http://schemas.openxmlformats.org/officeDocument/2006/math">
                      <m:d>
                        <m:dPr>
                          <m:ctrlPr>
                            <a:rPr lang="zh-CN" altLang="zh-CN" sz="3200" b="0" i="1">
                              <a:latin typeface="Cambria Math" panose="02040503050406030204" pitchFamily="18" charset="0"/>
                            </a:rPr>
                          </m:ctrlPr>
                        </m:dPr>
                        <m:e>
                          <m:r>
                            <a:rPr lang="en-US" altLang="zh-CN" sz="3200" b="0" i="1">
                              <a:latin typeface="Cambria Math" panose="02040503050406030204" pitchFamily="18" charset="0"/>
                            </a:rPr>
                            <m:t>𝑛</m:t>
                          </m:r>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0</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𝑛</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𝑛</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𝑛</m:t>
                              </m:r>
                            </m:sub>
                          </m:sSub>
                        </m:e>
                      </m:d>
                    </m:oMath>
                  </m:oMathPara>
                </a14:m>
                <a:endParaRPr lang="zh-CN" altLang="zh-CN" sz="3200" b="0" dirty="0">
                  <a:ea typeface="华文楷体" panose="02010600040101010101" pitchFamily="2" charset="-122"/>
                  <a:cs typeface="Times New Roman" panose="02020603050405020304" pitchFamily="18" charset="0"/>
                </a:endParaRPr>
              </a:p>
              <a:p>
                <a:pPr marL="636588" indent="0">
                  <a:buNone/>
                </a:pPr>
                <a:r>
                  <a:rPr lang="zh-CN" altLang="zh-CN" sz="3200" b="0" dirty="0">
                    <a:ea typeface="华文楷体" panose="02010600040101010101" pitchFamily="2" charset="-122"/>
                    <a:cs typeface="Times New Roman" panose="02020603050405020304" pitchFamily="18" charset="0"/>
                  </a:rPr>
                  <a:t>其中：</a:t>
                </a:r>
                <a:r>
                  <a:rPr lang="en-US" altLang="zh-CN" sz="3200" b="0" dirty="0">
                    <a:highlight>
                      <a:srgbClr val="FFFF00"/>
                    </a:highlight>
                    <a:ea typeface="华文楷体" panose="02010600040101010101" pitchFamily="2" charset="-122"/>
                    <a:cs typeface="Times New Roman" panose="02020603050405020304" pitchFamily="18" charset="0"/>
                  </a:rPr>
                  <a:t>n</a:t>
                </a:r>
                <a:r>
                  <a:rPr lang="zh-CN" altLang="zh-CN" sz="3200" b="0" dirty="0">
                    <a:highlight>
                      <a:srgbClr val="FFFF00"/>
                    </a:highlight>
                    <a:ea typeface="华文楷体" panose="02010600040101010101" pitchFamily="2" charset="-122"/>
                    <a:cs typeface="Times New Roman" panose="02020603050405020304" pitchFamily="18" charset="0"/>
                  </a:rPr>
                  <a:t>为结点中关键字的个数</a:t>
                </a:r>
                <a:r>
                  <a:rPr lang="zh-CN" altLang="zh-CN" sz="3200" b="0" dirty="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为关键字为</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的数据在</a:t>
                </a:r>
                <a:r>
                  <a:rPr lang="zh-CN" altLang="zh-CN" sz="3200" b="0" dirty="0">
                    <a:highlight>
                      <a:srgbClr val="FFFF00"/>
                    </a:highlight>
                    <a:ea typeface="华文楷体" panose="02010600040101010101" pitchFamily="2" charset="-122"/>
                    <a:cs typeface="Times New Roman" panose="02020603050405020304" pitchFamily="18" charset="0"/>
                  </a:rPr>
                  <a:t>原始文件中的地址</a:t>
                </a:r>
                <a:r>
                  <a:rPr lang="zh-CN" altLang="zh-CN" sz="3200" b="0" dirty="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r>
                          <a:rPr lang="zh-CN" altLang="en-US" sz="3200" b="0" i="1">
                            <a:latin typeface="Cambria Math" panose="02040503050406030204" pitchFamily="18" charset="0"/>
                          </a:rPr>
                          <m:t>−</m:t>
                        </m:r>
                        <m:r>
                          <a:rPr lang="en-US" altLang="zh-CN" sz="3200" b="0" i="1">
                            <a:latin typeface="Cambria Math" panose="02040503050406030204" pitchFamily="18" charset="0"/>
                          </a:rPr>
                          <m:t>1</m:t>
                        </m:r>
                      </m:sub>
                    </m:sSub>
                  </m:oMath>
                </a14:m>
                <a:r>
                  <a:rPr lang="zh-CN" altLang="zh-CN" sz="3200" b="0" dirty="0">
                    <a:ea typeface="华文楷体" panose="02010600040101010101" pitchFamily="2" charset="-122"/>
                    <a:cs typeface="Times New Roman" panose="02020603050405020304" pitchFamily="18" charset="0"/>
                  </a:rPr>
                  <a:t>为在树中关键字值小于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为在树中关键字值大于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r>
                  <a:rPr lang="en-US" altLang="zh-CN" sz="3200" b="0" dirty="0">
                    <a:ea typeface="华文楷体" panose="02010600040101010101" pitchFamily="2" charset="-122"/>
                    <a:cs typeface="Times New Roman" panose="02020603050405020304" pitchFamily="18" charset="0"/>
                  </a:rPr>
                  <a:t>n</a:t>
                </a:r>
                <a:r>
                  <a:rPr lang="zh-CN" altLang="zh-CN" sz="3200" b="0" dirty="0">
                    <a:ea typeface="华文楷体" panose="02010600040101010101" pitchFamily="2" charset="-122"/>
                    <a:cs typeface="Times New Roman" panose="02020603050405020304" pitchFamily="18" charset="0"/>
                  </a:rPr>
                  <a:t>个关键字就意味着该结点有</a:t>
                </a:r>
                <a:r>
                  <a:rPr lang="en-US" altLang="zh-CN" sz="3200" b="0" dirty="0">
                    <a:ea typeface="华文楷体" panose="02010600040101010101" pitchFamily="2" charset="-122"/>
                    <a:cs typeface="Times New Roman" panose="02020603050405020304" pitchFamily="18" charset="0"/>
                  </a:rPr>
                  <a:t>n+1</a:t>
                </a:r>
                <a:r>
                  <a:rPr lang="zh-CN" altLang="zh-CN" sz="3200" b="0" dirty="0">
                    <a:ea typeface="华文楷体" panose="02010600040101010101" pitchFamily="2" charset="-122"/>
                    <a:cs typeface="Times New Roman" panose="02020603050405020304" pitchFamily="18" charset="0"/>
                  </a:rPr>
                  <a:t>个孩子</a:t>
                </a:r>
                <a:endParaRPr lang="en-US" altLang="zh-CN" sz="3200" b="0" dirty="0">
                  <a:ea typeface="华文楷体" panose="02010600040101010101" pitchFamily="2" charset="-122"/>
                  <a:cs typeface="Times New Roman" panose="02020603050405020304" pitchFamily="18" charset="0"/>
                </a:endParaRPr>
              </a:p>
              <a:p>
                <a:pPr marL="457200" lvl="0" indent="-457200">
                  <a:buFont typeface="+mj-lt"/>
                  <a:buAutoNum type="arabicPeriod" startAt="4"/>
                </a:pPr>
                <a:r>
                  <a:rPr lang="zh-CN" altLang="zh-CN" sz="3200" b="0" dirty="0">
                    <a:ea typeface="华文楷体" panose="02010600040101010101" pitchFamily="2" charset="-122"/>
                    <a:cs typeface="Times New Roman" panose="02020603050405020304" pitchFamily="18" charset="0"/>
                  </a:rPr>
                  <a:t>叶子结点都在同一层上，且不带任何信息，可以视做空结点、表示查找失败。</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282624"/>
                <a:ext cx="11676948" cy="5060598"/>
              </a:xfrm>
              <a:blipFill>
                <a:blip r:embed="rId3"/>
                <a:stretch>
                  <a:fillRect l="-1086" r="-4777" b="-250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342311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插值查找</a:t>
            </a:r>
          </a:p>
        </p:txBody>
      </p:sp>
      <mc:AlternateContent xmlns:mc="http://schemas.openxmlformats.org/markup-compatibility/2006" xmlns:a14="http://schemas.microsoft.com/office/drawing/2010/main">
        <mc:Choice Requires="a14">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折半查找每次简单地找中间位置，插值查找是根据待查元素值和两个端点即最大最小元素值的距离来计算或估算下次查找的位置</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3200">
                        <a:latin typeface="Cambria Math" panose="02040503050406030204" pitchFamily="18" charset="0"/>
                      </a:rPr>
                      <m:t>mid</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d>
                      <m:dPr>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e>
                    </m:d>
                    <m:r>
                      <a:rPr lang="en-US" altLang="zh-CN" sz="3200">
                        <a:latin typeface="Cambria Math" panose="02040503050406030204" pitchFamily="18" charset="0"/>
                      </a:rPr>
                      <m:t> ((</m:t>
                    </m:r>
                    <m:r>
                      <m:rPr>
                        <m:sty m:val="p"/>
                      </m:rPr>
                      <a:rPr lang="en-US" altLang="zh-CN" sz="3200">
                        <a:latin typeface="Cambria Math" panose="02040503050406030204" pitchFamily="18" charset="0"/>
                      </a:rPr>
                      <m:t>x</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d>
                      <m:dPr>
                        <m:begChr m:val="["/>
                        <m:endChr m:val="]"/>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e>
                    </m:d>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。理想的插值查找的时间复杂度为</a:t>
                </a:r>
                <a14:m>
                  <m:oMath xmlns:m="http://schemas.openxmlformats.org/officeDocument/2006/math">
                    <m:r>
                      <m:rPr>
                        <m:sty m:val="p"/>
                      </m:rPr>
                      <a:rPr lang="en-US" altLang="zh-CN" sz="3200">
                        <a:latin typeface="Cambria Math" panose="02040503050406030204" pitchFamily="18" charset="0"/>
                      </a:rPr>
                      <m:t>O</m:t>
                    </m:r>
                    <m:r>
                      <a:rPr lang="en-US" altLang="zh-CN" sz="3200">
                        <a:latin typeface="Cambria Math" panose="02040503050406030204" pitchFamily="18" charset="0"/>
                      </a:rPr>
                      <m:t>(1)</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插值查找的条件是：不仅数据是有序的，而且这组数据值的分布是均匀的。比如一组值为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9</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，数组有序且分布非常均匀，查找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只需要通过计算</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mid=0+(8-0)(11-1)/(17-1)= 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便可以得到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的下标位置。</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41460" y="1607028"/>
                <a:ext cx="11704766" cy="4524315"/>
              </a:xfrm>
              <a:prstGeom prst="rect">
                <a:avLst/>
              </a:prstGeom>
              <a:blipFill>
                <a:blip r:embed="rId3"/>
                <a:stretch>
                  <a:fillRect l="-1302" t="-1887" r="-1979" b="-3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57278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252538" y="1702904"/>
            <a:ext cx="9899167" cy="4101547"/>
          </a:xfrm>
          <a:prstGeom prst="rect">
            <a:avLst/>
          </a:prstGeom>
          <a:noFill/>
          <a:ln>
            <a:noFill/>
          </a:ln>
        </p:spPr>
      </p:pic>
      <p:sp>
        <p:nvSpPr>
          <p:cNvPr id="2" name="椭圆 1"/>
          <p:cNvSpPr/>
          <p:nvPr/>
        </p:nvSpPr>
        <p:spPr>
          <a:xfrm>
            <a:off x="11558588" y="6300788"/>
            <a:ext cx="142875" cy="1857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70661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树的查找：找</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30</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320416" y="1040019"/>
            <a:ext cx="7871584" cy="4697896"/>
          </a:xfrm>
          <a:prstGeom prst="rect">
            <a:avLst/>
          </a:prstGeom>
          <a:noFill/>
          <a:ln>
            <a:noFill/>
          </a:ln>
        </p:spPr>
      </p:pic>
      <p:sp>
        <p:nvSpPr>
          <p:cNvPr id="3" name="文本框 2"/>
          <p:cNvSpPr txBox="1"/>
          <p:nvPr/>
        </p:nvSpPr>
        <p:spPr>
          <a:xfrm>
            <a:off x="238538" y="1545772"/>
            <a:ext cx="3896140"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树的根结点入手，关键字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不在根结点中，值小于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左侧指针走向第二层的第一个结点；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为该孩子结点的第二个关键字。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找到后，其右侧空心箭头即标识</a:t>
            </a:r>
            <a:r>
              <a:rPr lang="zh-CN"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其数据在原始数据文件中的具体地址。</a:t>
            </a:r>
            <a:endParaRPr lang="zh-CN" altLang="en-US"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412823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树每层只查找一个结点，如果</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树作为原始数据文件的索引文件驻留在外存储器上，走向下一层时，只需根据指向的地址将</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树中的一个结点读入内存，即对应着一次磁盘的访问，因此</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树中一个结点的</a:t>
            </a:r>
            <a:r>
              <a:rPr lang="zh-CN" altLang="zh-CN" sz="2800" b="0" dirty="0">
                <a:highlight>
                  <a:srgbClr val="FFFF00"/>
                </a:highlight>
                <a:ea typeface="华文楷体" panose="02010600040101010101" pitchFamily="2" charset="-122"/>
                <a:cs typeface="Times New Roman" panose="02020603050405020304" pitchFamily="18" charset="0"/>
              </a:rPr>
              <a:t>大小通常也取一次磁盘读取的数据量（称一个数据块）</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外存储器访问速度比内存访问速度要慢得多，降低</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树的层次就能减少读取外存储器的次数。</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树因为是多路搜索树，孩子的数量大于</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，所以它比二叉查找树高度要少。一棵</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层的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树最多有多少结点？最少有多少结点？或者说</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个结点组成的一棵</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树最多有多高？最少有多高？这几个问题留待课后思考。</a:t>
            </a:r>
            <a:endParaRPr lang="zh-CN" altLang="en-US"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树的查找</a:t>
            </a:r>
          </a:p>
        </p:txBody>
      </p:sp>
      <p:sp>
        <p:nvSpPr>
          <p:cNvPr id="2" name="椭圆 1"/>
          <p:cNvSpPr/>
          <p:nvPr/>
        </p:nvSpPr>
        <p:spPr>
          <a:xfrm>
            <a:off x="11504344" y="6343650"/>
            <a:ext cx="139969" cy="2262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11321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a:t>
            </a:r>
          </a:p>
        </p:txBody>
      </p:sp>
      <p:sp>
        <p:nvSpPr>
          <p:cNvPr id="3" name="文本框 2"/>
          <p:cNvSpPr txBox="1"/>
          <p:nvPr/>
        </p:nvSpPr>
        <p:spPr>
          <a:xfrm>
            <a:off x="178903" y="2124010"/>
            <a:ext cx="4631636" cy="224676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树中插入关键字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，按照上节查找方法，找到最后一层的最后一个结点，将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之间，该结点关键字个数由</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变为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4631634" y="1040019"/>
            <a:ext cx="7354957" cy="3602698"/>
          </a:xfrm>
          <a:prstGeom prst="rect">
            <a:avLst/>
          </a:prstGeom>
          <a:noFill/>
          <a:ln>
            <a:noFill/>
          </a:ln>
        </p:spPr>
      </p:pic>
      <p:sp>
        <p:nvSpPr>
          <p:cNvPr id="8" name="文本框 7"/>
          <p:cNvSpPr txBox="1"/>
          <p:nvPr/>
        </p:nvSpPr>
        <p:spPr>
          <a:xfrm>
            <a:off x="238538" y="5167678"/>
            <a:ext cx="11370367" cy="1384995"/>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，因插入后所在结点的关键字个数大于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（孩子个数大于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），须将将结点一分为二分裂。分裂时，将中间关键字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上升到父结点。如果父结点关键字个数超量，父结点也要分裂、上升。</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928162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fontScale="90000"/>
          </a:bodyPr>
          <a:lstStyle/>
          <a:p>
            <a:pPr marL="838200" indent="-838200">
              <a:defRPr/>
            </a:pPr>
            <a:r>
              <a:rPr lang="zh-CN" altLang="en-US" dirty="0">
                <a:latin typeface="华文楷体" panose="02010600040101010101" pitchFamily="2" charset="-122"/>
                <a:ea typeface="华文楷体" panose="02010600040101010101" pitchFamily="2" charset="-122"/>
              </a:rPr>
              <a:t>新建一棵</a:t>
            </a: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树：是一个结点逐一插入的过程</a:t>
            </a: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411355" y="1993842"/>
            <a:ext cx="8627166" cy="1982636"/>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1669772" y="4136446"/>
            <a:ext cx="9004854" cy="2562527"/>
          </a:xfrm>
          <a:prstGeom prst="rect">
            <a:avLst/>
          </a:prstGeom>
          <a:noFill/>
          <a:ln>
            <a:noFill/>
          </a:ln>
        </p:spPr>
      </p:pic>
    </p:spTree>
    <p:extLst>
      <p:ext uri="{BB962C8B-B14F-4D97-AF65-F5344CB8AC3E}">
        <p14:creationId xmlns:p14="http://schemas.microsoft.com/office/powerpoint/2010/main" val="2216458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fontScale="90000"/>
          </a:bodyPr>
          <a:lstStyle/>
          <a:p>
            <a:pPr marL="838200" indent="-838200">
              <a:defRPr/>
            </a:pPr>
            <a:r>
              <a:rPr lang="zh-CN" altLang="en-US" dirty="0">
                <a:latin typeface="华文楷体" panose="02010600040101010101" pitchFamily="2" charset="-122"/>
                <a:ea typeface="华文楷体" panose="02010600040101010101" pitchFamily="2" charset="-122"/>
              </a:rPr>
              <a:t>新建一棵</a:t>
            </a: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树：是一个结点逐一插入的过程</a:t>
            </a: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514059" y="2364892"/>
            <a:ext cx="9379227" cy="3101630"/>
          </a:xfrm>
          <a:prstGeom prst="rect">
            <a:avLst/>
          </a:prstGeom>
          <a:noFill/>
          <a:ln>
            <a:noFill/>
          </a:ln>
        </p:spPr>
      </p:pic>
    </p:spTree>
    <p:extLst>
      <p:ext uri="{BB962C8B-B14F-4D97-AF65-F5344CB8AC3E}">
        <p14:creationId xmlns:p14="http://schemas.microsoft.com/office/powerpoint/2010/main" val="28668744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665010" cy="506059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从新建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树的过程可以看出：</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树定义中，为什么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树可以为空；为什么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树中根最少有</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个孩子（</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个关键字），而不是</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𝑀</m:t>
                        </m:r>
                        <m:r>
                          <a:rPr lang="en-US" altLang="zh-CN" sz="2800" b="0">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即</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个；为什么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树中非根的中间结点，孩子个数最少为</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𝑀</m:t>
                        </m:r>
                        <m:r>
                          <a:rPr lang="en-US" altLang="zh-CN" sz="2800" b="0">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个。</a:t>
                </a:r>
                <a:endParaRPr lang="en-US" altLang="zh-CN" sz="2800"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插入操作总结如下：</a:t>
                </a: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zh-CN" sz="2800" b="0" dirty="0">
                    <a:ea typeface="华文楷体" panose="02010600040101010101" pitchFamily="2" charset="-122"/>
                    <a:cs typeface="Times New Roman" panose="02020603050405020304" pitchFamily="18" charset="0"/>
                  </a:rPr>
                  <a:t>首先找到最后一层空结点位置，在其父结点处插入一个关键字，如果父结点中关键字个数在插入前已达上限（</a:t>
                </a:r>
                <a:r>
                  <a:rPr lang="en-US" altLang="zh-CN" sz="2800" b="0" dirty="0">
                    <a:ea typeface="华文楷体" panose="02010600040101010101" pitchFamily="2" charset="-122"/>
                    <a:cs typeface="Times New Roman" panose="02020603050405020304" pitchFamily="18" charset="0"/>
                  </a:rPr>
                  <a:t>M-1</a:t>
                </a:r>
                <a:r>
                  <a:rPr lang="zh-CN" altLang="zh-CN" sz="2800" b="0" dirty="0">
                    <a:ea typeface="华文楷体" panose="02010600040101010101" pitchFamily="2" charset="-122"/>
                    <a:cs typeface="Times New Roman" panose="02020603050405020304" pitchFamily="18" charset="0"/>
                  </a:rPr>
                  <a:t>），就需逐级向上进行结点分裂，直到某层结点中关键字个数少于上限。树的高度，就是在所有结点逐个插入的过程中分裂结点并向上建立新结点形成的。</a:t>
                </a:r>
                <a:endParaRPr lang="zh-CN" altLang="en-US"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665010" cy="5060598"/>
              </a:xfrm>
              <a:blipFill>
                <a:blip r:embed="rId3"/>
                <a:stretch>
                  <a:fillRect l="-888" t="-482" b="-325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a:t>
            </a:r>
          </a:p>
        </p:txBody>
      </p:sp>
    </p:spTree>
    <p:extLst>
      <p:ext uri="{BB962C8B-B14F-4D97-AF65-F5344CB8AC3E}">
        <p14:creationId xmlns:p14="http://schemas.microsoft.com/office/powerpoint/2010/main" val="23862241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665010" cy="5060598"/>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首先从根结点逐层向下移动查找，需要比较的次数最差为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树的高度。插入后如果引起结点分裂，最差情况是每一层都分裂、上移，直到根结点。所以总的时间消耗是</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树高度的两</a:t>
            </a:r>
            <a:r>
              <a:rPr lang="zh-CN" altLang="zh-CN" sz="2800" b="0">
                <a:ea typeface="华文楷体" panose="02010600040101010101" pitchFamily="2" charset="-122"/>
                <a:cs typeface="Times New Roman" panose="02020603050405020304" pitchFamily="18" charset="0"/>
              </a:rPr>
              <a:t>倍。</a:t>
            </a:r>
            <a:r>
              <a:rPr lang="zh-CN" altLang="en-US" sz="2800" b="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树的插入算法性能分析</a:t>
            </a:r>
          </a:p>
        </p:txBody>
      </p:sp>
      <p:sp>
        <p:nvSpPr>
          <p:cNvPr id="2" name="椭圆 1"/>
          <p:cNvSpPr/>
          <p:nvPr/>
        </p:nvSpPr>
        <p:spPr>
          <a:xfrm>
            <a:off x="11630025" y="6429375"/>
            <a:ext cx="157163" cy="1404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03051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树的删除</a:t>
            </a:r>
          </a:p>
        </p:txBody>
      </p:sp>
      <p:sp>
        <p:nvSpPr>
          <p:cNvPr id="3" name="文本框 2"/>
          <p:cNvSpPr txBox="1"/>
          <p:nvPr/>
        </p:nvSpPr>
        <p:spPr>
          <a:xfrm>
            <a:off x="457198" y="1507784"/>
            <a:ext cx="10535480" cy="440120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在原始数据文件中删除数据，只需要在其</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树索引文件中删除该数据关键字。</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原始文件中数据可以暂时不做处理，留在后面做定期批量数据维护时清理。</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删除首先也要进行查找，查找待删数据关键字在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树中的哪个结点上。然后根据结点的情况，将删除按照以下几种情况分别处理：</a:t>
            </a:r>
          </a:p>
          <a:p>
            <a:pPr marL="514350" lvl="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待删关键字在最下非叶子结点层，再下层就是空结点了。</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待删的关键字在中间层，下层仍为非叶子结点层。</a:t>
            </a:r>
          </a:p>
        </p:txBody>
      </p:sp>
    </p:spTree>
    <p:extLst>
      <p:ext uri="{BB962C8B-B14F-4D97-AF65-F5344CB8AC3E}">
        <p14:creationId xmlns:p14="http://schemas.microsoft.com/office/powerpoint/2010/main" val="6851859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454715" y="2025856"/>
                <a:ext cx="3331472" cy="3970318"/>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如果所在结点中原本关键字个数就大于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i="1">
                            <a:latin typeface="Cambria Math" panose="02040503050406030204" pitchFamily="18" charset="0"/>
                          </a:rPr>
                          <m:t>𝑀</m:t>
                        </m:r>
                        <m:r>
                          <a:rPr lang="en-US" altLang="zh-CN" sz="2800" i="1">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直接删除关键字，并将结点前的关键字个数减</a:t>
                </a:r>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即可。</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92</a:t>
                </a:r>
                <a:endParaRPr lang="zh-CN" altLang="en-US" sz="2800" dirty="0">
                  <a:latin typeface="华文楷体" panose="02010600040101010101" pitchFamily="2" charset="-122"/>
                  <a:ea typeface="华文楷体"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54715" y="2025856"/>
                <a:ext cx="3331472" cy="3970318"/>
              </a:xfrm>
              <a:prstGeom prst="rect">
                <a:avLst/>
              </a:prstGeom>
              <a:blipFill>
                <a:blip r:embed="rId3"/>
                <a:stretch>
                  <a:fillRect l="-3846" t="-1534" b="-3221"/>
                </a:stretch>
              </a:blipFill>
            </p:spPr>
            <p:txBody>
              <a:bodyPr/>
              <a:lstStyle/>
              <a:p>
                <a:r>
                  <a:rPr lang="zh-CN" altLang="en-US">
                    <a:noFill/>
                  </a:rPr>
                  <a:t> </a:t>
                </a:r>
              </a:p>
            </p:txBody>
          </p:sp>
        </mc:Fallback>
      </mc:AlternateContent>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3994495" y="1768681"/>
            <a:ext cx="7871584" cy="4697896"/>
          </a:xfrm>
          <a:prstGeom prst="rect">
            <a:avLst/>
          </a:prstGeom>
          <a:noFill/>
          <a:ln>
            <a:noFill/>
          </a:ln>
        </p:spPr>
      </p:pic>
    </p:spTree>
    <p:extLst>
      <p:ext uri="{BB962C8B-B14F-4D97-AF65-F5344CB8AC3E}">
        <p14:creationId xmlns:p14="http://schemas.microsoft.com/office/powerpoint/2010/main" val="1805034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插值查找</a:t>
            </a:r>
          </a:p>
        </p:txBody>
      </p:sp>
      <p:sp>
        <p:nvSpPr>
          <p:cNvPr id="4" name="文本框 3"/>
          <p:cNvSpPr txBox="1"/>
          <p:nvPr/>
        </p:nvSpPr>
        <p:spPr>
          <a:xfrm>
            <a:off x="341460" y="1571619"/>
            <a:ext cx="10850001" cy="446276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不是均匀分布，知道了分布函数，也能通过计算定积分的方式找到具体的位置</a:t>
            </a:r>
            <a:r>
              <a:rPr lang="zh-CN" altLang="en-US" sz="2800" dirty="0">
                <a:latin typeface="华文楷体" panose="02010600040101010101" pitchFamily="2" charset="-122"/>
                <a:ea typeface="华文楷体" panose="02010600040101010101" pitchFamily="2" charset="-122"/>
              </a:rPr>
              <a:t>，但需注意定积分要求连续函数，而且如果计算复杂，其速度远低于逐个查找时，此方法并不实用。</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仅知道大致分布，也采用了比简单折半法更快的方式找到待查元素的位置</a:t>
            </a:r>
            <a:r>
              <a:rPr lang="zh-CN" altLang="en-US" sz="2800" dirty="0">
                <a:latin typeface="华文楷体" panose="02010600040101010101" pitchFamily="2" charset="-122"/>
                <a:ea typeface="华文楷体" panose="02010600040101010101" pitchFamily="2" charset="-122"/>
              </a:rPr>
              <a:t>，如查英文字典。</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其实，</a:t>
            </a:r>
            <a:r>
              <a:rPr lang="zh-CN" altLang="zh-CN" sz="2800" dirty="0">
                <a:latin typeface="华文楷体" panose="02010600040101010101" pitchFamily="2" charset="-122"/>
                <a:ea typeface="华文楷体" panose="02010600040101010101" pitchFamily="2" charset="-122"/>
              </a:rPr>
              <a:t>当位置计算很复杂，一次计算可能比多次的数据访问更耗时时，该方法就不占优势了。</a:t>
            </a:r>
            <a:endParaRPr lang="en-US" altLang="zh-CN" sz="4400" dirty="0">
              <a:latin typeface="华文楷体" panose="02010600040101010101" pitchFamily="2" charset="-122"/>
              <a:ea typeface="华文楷体" panose="02010600040101010101" pitchFamily="2" charset="-122"/>
            </a:endParaRPr>
          </a:p>
          <a:p>
            <a:endParaRPr lang="en-US" altLang="zh-CN" sz="3200" dirty="0"/>
          </a:p>
        </p:txBody>
      </p:sp>
    </p:spTree>
    <p:extLst>
      <p:ext uri="{BB962C8B-B14F-4D97-AF65-F5344CB8AC3E}">
        <p14:creationId xmlns:p14="http://schemas.microsoft.com/office/powerpoint/2010/main" val="23401084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392097" y="2531066"/>
            <a:ext cx="9428508" cy="3613496"/>
          </a:xfrm>
          <a:prstGeom prst="rect">
            <a:avLst/>
          </a:prstGeom>
          <a:noFill/>
          <a:ln>
            <a:noFill/>
          </a:ln>
        </p:spPr>
      </p:pic>
      <p:sp>
        <p:nvSpPr>
          <p:cNvPr id="2" name="文本框 1"/>
          <p:cNvSpPr txBox="1"/>
          <p:nvPr/>
        </p:nvSpPr>
        <p:spPr>
          <a:xfrm>
            <a:off x="397565" y="1507784"/>
            <a:ext cx="10754139"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删除</a:t>
            </a:r>
            <a:r>
              <a:rPr lang="en-US" altLang="zh-CN" sz="2800" dirty="0">
                <a:latin typeface="华文楷体" panose="02010600040101010101" pitchFamily="2" charset="-122"/>
                <a:ea typeface="华文楷体" panose="02010600040101010101" pitchFamily="2" charset="-122"/>
              </a:rPr>
              <a:t>92</a:t>
            </a:r>
            <a:r>
              <a:rPr lang="zh-CN" altLang="en-US" sz="2800" dirty="0">
                <a:latin typeface="华文楷体" panose="02010600040101010101" pitchFamily="2" charset="-122"/>
                <a:ea typeface="华文楷体" panose="02010600040101010101" pitchFamily="2" charset="-122"/>
              </a:rPr>
              <a:t>后</a:t>
            </a:r>
          </a:p>
        </p:txBody>
      </p:sp>
    </p:spTree>
    <p:extLst>
      <p:ext uri="{BB962C8B-B14F-4D97-AF65-F5344CB8AC3E}">
        <p14:creationId xmlns:p14="http://schemas.microsoft.com/office/powerpoint/2010/main" val="2023569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727587" y="3676442"/>
            <a:ext cx="8040343" cy="2823749"/>
          </a:xfrm>
          <a:prstGeom prst="rect">
            <a:avLst/>
          </a:prstGeom>
          <a:noFill/>
          <a:ln>
            <a:noFill/>
          </a:ln>
        </p:spPr>
      </p:pic>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18051" y="1356595"/>
                <a:ext cx="10754139" cy="2677656"/>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，且左、右兄弟结点中有孩子个数非最小值</a:t>
                </a:r>
                <a:r>
                  <a:rPr lang="en-US" altLang="zh-CN" sz="2800" dirty="0">
                    <a:latin typeface="华文楷体" panose="02010600040101010101" pitchFamily="2" charset="-122"/>
                    <a:ea typeface="华文楷体" panose="02010600040101010101" pitchFamily="2" charset="-122"/>
                  </a:rPr>
                  <a:t>:</a:t>
                </a:r>
              </a:p>
              <a:p>
                <a:r>
                  <a:rPr lang="zh-CN" altLang="zh-CN" sz="2800" dirty="0">
                    <a:latin typeface="华文楷体" panose="02010600040101010101" pitchFamily="2" charset="-122"/>
                    <a:ea typeface="华文楷体" panose="02010600040101010101" pitchFamily="2" charset="-122"/>
                  </a:rPr>
                  <a:t>从关键字个数非下限的兄弟处借过来一个。如果从左边兄弟结点处借，借最大关键字；如果从右边兄弟结点处借，借最小值。借来的关键字和父结点的一个关键字交换，将换来的父结点关键字追加到删除关键字的结点中。</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20</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18051" y="1356595"/>
                <a:ext cx="10754139" cy="2677656"/>
              </a:xfrm>
              <a:prstGeom prst="rect">
                <a:avLst/>
              </a:prstGeom>
              <a:blipFill>
                <a:blip r:embed="rId4"/>
                <a:stretch>
                  <a:fillRect l="-1134" t="-2506" r="-567" b="-5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21278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815882"/>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，且左、右兄弟结点孩子个数均为最小值：</a:t>
                </a:r>
                <a:r>
                  <a:rPr lang="zh-CN" altLang="zh-CN" sz="2800" dirty="0">
                    <a:highlight>
                      <a:srgbClr val="FFFF00"/>
                    </a:highlight>
                    <a:latin typeface="华文楷体" panose="02010600040101010101" pitchFamily="2" charset="-122"/>
                    <a:ea typeface="华文楷体" panose="02010600040101010101" pitchFamily="2" charset="-122"/>
                  </a:rPr>
                  <a:t>删除关键字的结点和左兄弟或者右兄弟结点合并</a:t>
                </a:r>
                <a:r>
                  <a:rPr lang="zh-CN" altLang="zh-CN" sz="2800" dirty="0">
                    <a:latin typeface="华文楷体" panose="02010600040101010101" pitchFamily="2" charset="-122"/>
                    <a:ea typeface="华文楷体" panose="02010600040101010101" pitchFamily="2" charset="-122"/>
                  </a:rPr>
                  <a:t>，将父结点中介于两个合并孩子间的关键字下移加入合并结点。如果父结点中关键字下移后，关键字个数少于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r>
                      <a:rPr lang="zh-CN" altLang="en-US" sz="2800">
                        <a:latin typeface="Cambria Math" panose="02040503050406030204" pitchFamily="18" charset="0"/>
                      </a:rPr>
                      <m:t>−</m:t>
                    </m:r>
                    <m:r>
                      <a:rPr lang="en-US" altLang="zh-CN" sz="2800">
                        <a:latin typeface="Cambria Math" panose="02040503050406030204" pitchFamily="18" charset="0"/>
                      </a:rPr>
                      <m:t>1</m:t>
                    </m:r>
                  </m:oMath>
                </a14:m>
                <a:r>
                  <a:rPr lang="zh-CN" altLang="zh-CN" sz="2800" dirty="0">
                    <a:latin typeface="华文楷体" panose="02010600040101010101" pitchFamily="2" charset="-122"/>
                    <a:ea typeface="华文楷体" panose="02010600040101010101" pitchFamily="2" charset="-122"/>
                  </a:rPr>
                  <a:t>个，调整继续上移。</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18</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815882"/>
              </a:xfrm>
              <a:prstGeom prst="rect">
                <a:avLst/>
              </a:prstGeom>
              <a:blipFill>
                <a:blip r:embed="rId3"/>
                <a:stretch>
                  <a:fillRect l="-1099" t="-3472" r="-110" b="-9028"/>
                </a:stretch>
              </a:blipFill>
            </p:spPr>
            <p:txBody>
              <a:bodyPr/>
              <a:lstStyle/>
              <a:p>
                <a:r>
                  <a:rPr lang="zh-CN" altLang="en-US">
                    <a:noFill/>
                  </a:rPr>
                  <a:t> </a:t>
                </a:r>
              </a:p>
            </p:txBody>
          </p:sp>
        </mc:Fallback>
      </mc:AlternateContent>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1658593" y="3323666"/>
            <a:ext cx="8459442" cy="3335551"/>
          </a:xfrm>
          <a:prstGeom prst="rect">
            <a:avLst/>
          </a:prstGeom>
          <a:noFill/>
          <a:ln>
            <a:noFill/>
          </a:ln>
        </p:spPr>
      </p:pic>
    </p:spTree>
    <p:extLst>
      <p:ext uri="{BB962C8B-B14F-4D97-AF65-F5344CB8AC3E}">
        <p14:creationId xmlns:p14="http://schemas.microsoft.com/office/powerpoint/2010/main" val="31593328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a:t>
            </a:r>
            <a:r>
              <a:rPr lang="zh-CN" altLang="zh-CN" u="sng" dirty="0">
                <a:latin typeface="华文楷体" panose="02010600040101010101" pitchFamily="2" charset="-122"/>
                <a:ea typeface="华文楷体" panose="02010600040101010101" pitchFamily="2" charset="-122"/>
              </a:rPr>
              <a:t>再下层就是空结点了</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815882"/>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，且左、右兄弟结点孩子个数均为最小值：删除关键字的</a:t>
                </a:r>
                <a:r>
                  <a:rPr lang="zh-CN" altLang="zh-CN" sz="2800" dirty="0">
                    <a:highlight>
                      <a:srgbClr val="FFFF00"/>
                    </a:highlight>
                    <a:latin typeface="华文楷体" panose="02010600040101010101" pitchFamily="2" charset="-122"/>
                    <a:ea typeface="华文楷体" panose="02010600040101010101" pitchFamily="2" charset="-122"/>
                  </a:rPr>
                  <a:t>结点和左兄弟或者右兄弟结点合并</a:t>
                </a:r>
                <a:r>
                  <a:rPr lang="zh-CN" altLang="zh-CN" sz="2800" dirty="0">
                    <a:latin typeface="华文楷体" panose="02010600040101010101" pitchFamily="2" charset="-122"/>
                    <a:ea typeface="华文楷体" panose="02010600040101010101" pitchFamily="2" charset="-122"/>
                  </a:rPr>
                  <a:t>，将父结点中介于两个合并孩子间的关键字下移加入合并结点。如果父结点中关键字下移后，关键字个数少于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r>
                      <a:rPr lang="zh-CN" altLang="en-US" sz="2800">
                        <a:latin typeface="Cambria Math" panose="02040503050406030204" pitchFamily="18" charset="0"/>
                      </a:rPr>
                      <m:t>−</m:t>
                    </m:r>
                    <m:r>
                      <a:rPr lang="en-US" altLang="zh-CN" sz="2800">
                        <a:latin typeface="Cambria Math" panose="02040503050406030204" pitchFamily="18" charset="0"/>
                      </a:rPr>
                      <m:t>1</m:t>
                    </m:r>
                  </m:oMath>
                </a14:m>
                <a:r>
                  <a:rPr lang="zh-CN" altLang="zh-CN" sz="2800" dirty="0">
                    <a:latin typeface="华文楷体" panose="02010600040101010101" pitchFamily="2" charset="-122"/>
                    <a:ea typeface="华文楷体" panose="02010600040101010101" pitchFamily="2" charset="-122"/>
                  </a:rPr>
                  <a:t>个，调整继续上移。</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18</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815882"/>
              </a:xfrm>
              <a:prstGeom prst="rect">
                <a:avLst/>
              </a:prstGeom>
              <a:blipFill>
                <a:blip r:embed="rId3"/>
                <a:stretch>
                  <a:fillRect l="-1099" t="-3472" r="-110" b="-9028"/>
                </a:stretch>
              </a:blipFill>
            </p:spPr>
            <p:txBody>
              <a:bodyPr/>
              <a:lstStyle/>
              <a:p>
                <a:r>
                  <a:rPr lang="zh-CN" altLang="en-US">
                    <a:noFill/>
                  </a:rPr>
                  <a:t> </a:t>
                </a:r>
              </a:p>
            </p:txBody>
          </p:sp>
        </mc:Fallback>
      </mc:AlternateContent>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2691848" y="3323666"/>
            <a:ext cx="7596809" cy="3030195"/>
          </a:xfrm>
          <a:prstGeom prst="rect">
            <a:avLst/>
          </a:prstGeom>
          <a:noFill/>
          <a:ln>
            <a:noFill/>
          </a:ln>
        </p:spPr>
      </p:pic>
    </p:spTree>
    <p:extLst>
      <p:ext uri="{BB962C8B-B14F-4D97-AF65-F5344CB8AC3E}">
        <p14:creationId xmlns:p14="http://schemas.microsoft.com/office/powerpoint/2010/main" val="9822059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zh-CN" altLang="zh-CN" dirty="0">
                <a:latin typeface="华文楷体" panose="02010600040101010101" pitchFamily="2" charset="-122"/>
                <a:ea typeface="华文楷体" panose="02010600040101010101" pitchFamily="2" charset="-122"/>
              </a:rPr>
              <a:t>待删的关键字在中间层，下层仍为非叶子结点层。</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树中找到待删关键字，顺</a:t>
            </a:r>
            <a:r>
              <a:rPr lang="zh-CN" altLang="zh-CN" sz="2800" dirty="0">
                <a:solidFill>
                  <a:srgbClr val="FF0000"/>
                </a:solidFill>
                <a:latin typeface="华文楷体" panose="02010600040101010101" pitchFamily="2" charset="-122"/>
                <a:ea typeface="华文楷体" panose="02010600040101010101" pitchFamily="2" charset="-122"/>
              </a:rPr>
              <a:t>关键字左侧孩子找到最大关键字或者顺着关键字右侧孩子找到最小关键字替代之</a:t>
            </a:r>
            <a:r>
              <a:rPr lang="zh-CN" altLang="zh-CN" sz="2800" dirty="0">
                <a:latin typeface="华文楷体" panose="02010600040101010101" pitchFamily="2" charset="-122"/>
                <a:ea typeface="华文楷体" panose="02010600040101010101" pitchFamily="2" charset="-122"/>
              </a:rPr>
              <a:t>，然后层层下移，直到找到的替身结点为最后一层非叶子结点，删除变为情况</a:t>
            </a:r>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a:t>
            </a:r>
            <a:r>
              <a:rPr lang="zh-CN" altLang="en-US" sz="2800" dirty="0">
                <a:solidFill>
                  <a:srgbClr val="FF0000"/>
                </a:solidFill>
                <a:latin typeface="华文楷体" panose="02010600040101010101" pitchFamily="2" charset="-122"/>
                <a:ea typeface="华文楷体" panose="02010600040101010101" pitchFamily="2" charset="-122"/>
              </a:rPr>
              <a:t>如删</a:t>
            </a:r>
            <a:r>
              <a:rPr lang="en-US" altLang="zh-CN" sz="2800" dirty="0">
                <a:solidFill>
                  <a:srgbClr val="FF0000"/>
                </a:solidFill>
                <a:latin typeface="华文楷体" panose="02010600040101010101" pitchFamily="2" charset="-122"/>
                <a:ea typeface="华文楷体" panose="02010600040101010101" pitchFamily="2" charset="-122"/>
              </a:rPr>
              <a:t>50</a:t>
            </a:r>
            <a:r>
              <a:rPr lang="zh-CN" altLang="en-US" sz="2800" dirty="0">
                <a:solidFill>
                  <a:srgbClr val="FF0000"/>
                </a:solidFill>
                <a:latin typeface="华文楷体" panose="02010600040101010101" pitchFamily="2" charset="-122"/>
                <a:ea typeface="华文楷体" panose="02010600040101010101" pitchFamily="2" charset="-122"/>
              </a:rPr>
              <a:t>，转为情况</a:t>
            </a:r>
            <a:r>
              <a:rPr lang="en-US" altLang="zh-CN" sz="2800" dirty="0">
                <a:solidFill>
                  <a:srgbClr val="FF0000"/>
                </a:solidFill>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86225" y="2892779"/>
            <a:ext cx="7893879" cy="3746559"/>
          </a:xfrm>
          <a:prstGeom prst="rect">
            <a:avLst/>
          </a:prstGeom>
          <a:noFill/>
          <a:ln>
            <a:noFill/>
          </a:ln>
        </p:spPr>
      </p:pic>
    </p:spTree>
    <p:extLst>
      <p:ext uri="{BB962C8B-B14F-4D97-AF65-F5344CB8AC3E}">
        <p14:creationId xmlns:p14="http://schemas.microsoft.com/office/powerpoint/2010/main" val="19590398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zh-CN" altLang="zh-CN" dirty="0">
                <a:latin typeface="华文楷体" panose="02010600040101010101" pitchFamily="2" charset="-122"/>
                <a:ea typeface="华文楷体" panose="02010600040101010101" pitchFamily="2" charset="-122"/>
              </a:rPr>
              <a:t>待删的关键字在中间层，下层仍为非叶子结点层。</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树中找到待删关键字，顺关键字左侧孩子找到最大关键字或者顺着关键字右侧孩子找到最小关键字替代之，然后层层下移，直到找到的替身结点为最后一层非叶子结点，删除变为情况</a:t>
            </a:r>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删</a:t>
            </a:r>
            <a:r>
              <a:rPr lang="en-US" altLang="zh-CN" sz="2800" dirty="0">
                <a:latin typeface="华文楷体" panose="02010600040101010101" pitchFamily="2" charset="-122"/>
                <a:ea typeface="华文楷体" panose="02010600040101010101" pitchFamily="2" charset="-122"/>
              </a:rPr>
              <a:t>50</a:t>
            </a:r>
            <a:r>
              <a:rPr lang="zh-CN" altLang="en-US" sz="2800" dirty="0">
                <a:latin typeface="华文楷体" panose="02010600040101010101" pitchFamily="2" charset="-122"/>
                <a:ea typeface="华文楷体" panose="02010600040101010101" pitchFamily="2" charset="-122"/>
              </a:rPr>
              <a:t>后，转为情况</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929434" y="2892779"/>
            <a:ext cx="7849428" cy="3567655"/>
          </a:xfrm>
          <a:prstGeom prst="rect">
            <a:avLst/>
          </a:prstGeom>
          <a:noFill/>
          <a:ln>
            <a:noFill/>
          </a:ln>
        </p:spPr>
      </p:pic>
      <p:sp>
        <p:nvSpPr>
          <p:cNvPr id="3" name="椭圆 2"/>
          <p:cNvSpPr/>
          <p:nvPr/>
        </p:nvSpPr>
        <p:spPr>
          <a:xfrm>
            <a:off x="11672888" y="6460434"/>
            <a:ext cx="228600" cy="140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15467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树是一棵多线索查找树，所有的数据关键字都挂在了树的非叶子结点中，每个关键字右侧字段（空心箭头）标明了其对应数据记录在原始数据文件中的具体地址，因此根据关键字和作为索引的</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树的帮助，就能非常方便地在数据文件中找到它。</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树的</a:t>
            </a:r>
            <a:r>
              <a:rPr lang="zh-CN" altLang="zh-CN" sz="2800" b="0" dirty="0">
                <a:latin typeface="华文楷体" panose="02010600040101010101" pitchFamily="2" charset="-122"/>
                <a:ea typeface="华文楷体" panose="02010600040101010101" pitchFamily="2" charset="-122"/>
              </a:rPr>
              <a:t>缺点也是明显的，因每个关键字都在</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树上，造成</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树过于庞大；另外如果要按关键字大小顺序访问所有数据，</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树没有任何优势。</a:t>
            </a:r>
            <a:r>
              <a:rPr lang="zh-CN" altLang="en-US" sz="2800" b="0" dirty="0">
                <a:latin typeface="华文楷体" panose="02010600040101010101" pitchFamily="2" charset="-122"/>
                <a:ea typeface="华文楷体" panose="02010600040101010101" pitchFamily="2" charset="-122"/>
              </a:rPr>
              <a:t>为了解决这个问题，引入了</a:t>
            </a: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树的概念。</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树的问题</a:t>
            </a:r>
          </a:p>
        </p:txBody>
      </p:sp>
    </p:spTree>
    <p:extLst>
      <p:ext uri="{BB962C8B-B14F-4D97-AF65-F5344CB8AC3E}">
        <p14:creationId xmlns:p14="http://schemas.microsoft.com/office/powerpoint/2010/main" val="28788718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739824"/>
                <a:ext cx="11599298" cy="3050837"/>
              </a:xfrm>
            </p:spPr>
            <p:txBody>
              <a:bodyPr>
                <a:noAutofit/>
              </a:bodyPr>
              <a:lstStyle/>
              <a:p>
                <a:pPr marL="0" indent="0">
                  <a:buNone/>
                </a:pPr>
                <a:r>
                  <a:rPr lang="en-US" altLang="zh-CN" sz="2800" dirty="0">
                    <a:ea typeface="华文楷体" panose="02010600040101010101" pitchFamily="2" charset="-122"/>
                    <a:cs typeface="Times New Roman" panose="02020603050405020304" pitchFamily="18" charset="0"/>
                  </a:rPr>
                  <a:t>M</a:t>
                </a:r>
                <a:r>
                  <a:rPr lang="zh-CN" altLang="zh-CN" sz="2800" dirty="0">
                    <a:ea typeface="华文楷体" panose="02010600040101010101" pitchFamily="2" charset="-122"/>
                    <a:cs typeface="Times New Roman" panose="02020603050405020304" pitchFamily="18" charset="0"/>
                  </a:rPr>
                  <a:t>阶的</a:t>
                </a:r>
                <a:r>
                  <a:rPr lang="en-US" altLang="zh-CN" sz="2800" dirty="0">
                    <a:ea typeface="华文楷体" panose="02010600040101010101" pitchFamily="2" charset="-122"/>
                    <a:cs typeface="Times New Roman" panose="02020603050405020304" pitchFamily="18" charset="0"/>
                  </a:rPr>
                  <a:t>B+</a:t>
                </a:r>
                <a:r>
                  <a:rPr lang="zh-CN" altLang="zh-CN" sz="2800" dirty="0">
                    <a:ea typeface="华文楷体" panose="02010600040101010101" pitchFamily="2" charset="-122"/>
                    <a:cs typeface="Times New Roman" panose="02020603050405020304" pitchFamily="18" charset="0"/>
                  </a:rPr>
                  <a:t>树定义如下：</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或者为空、或者只有一个根结点、或者除了根还有多个结点。</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每个</a:t>
                </a:r>
                <a:r>
                  <a:rPr lang="zh-CN" altLang="en-US" sz="2800" b="0" dirty="0">
                    <a:ea typeface="华文楷体" panose="02010600040101010101" pitchFamily="2" charset="-122"/>
                    <a:cs typeface="Times New Roman" panose="02020603050405020304" pitchFamily="18" charset="0"/>
                  </a:rPr>
                  <a:t>非叶子</a:t>
                </a:r>
                <a:r>
                  <a:rPr lang="zh-CN" altLang="zh-CN" sz="2800" b="0" dirty="0">
                    <a:ea typeface="华文楷体" panose="02010600040101010101" pitchFamily="2" charset="-122"/>
                    <a:cs typeface="Times New Roman" panose="02020603050405020304" pitchFamily="18" charset="0"/>
                  </a:rPr>
                  <a:t>结点至多有</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除了根结点外，每个</a:t>
                </a:r>
                <a:r>
                  <a:rPr lang="zh-CN" altLang="en-US" sz="2800" b="0" dirty="0">
                    <a:ea typeface="华文楷体" panose="02010600040101010101" pitchFamily="2" charset="-122"/>
                    <a:cs typeface="Times New Roman" panose="02020603050405020304" pitchFamily="18" charset="0"/>
                  </a:rPr>
                  <a:t>非叶子</a:t>
                </a:r>
                <a:r>
                  <a:rPr lang="zh-CN" altLang="zh-CN" sz="2800" b="0" dirty="0">
                    <a:ea typeface="华文楷体" panose="02010600040101010101" pitchFamily="2" charset="-122"/>
                    <a:cs typeface="Times New Roman" panose="02020603050405020304" pitchFamily="18" charset="0"/>
                  </a:rPr>
                  <a:t>结点至少有</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a:latin typeface="Cambria Math" panose="02040503050406030204" pitchFamily="18" charset="0"/>
                          </a:rPr>
                          <m:t>𝑀</m:t>
                        </m:r>
                        <m:r>
                          <a:rPr lang="en-US" altLang="zh-CN" sz="2800" b="0" i="1">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儿子。</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739824"/>
                <a:ext cx="11599298" cy="3050837"/>
              </a:xfrm>
              <a:blipFill>
                <a:blip r:embed="rId3"/>
                <a:stretch>
                  <a:fillRect l="-1051" t="-59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27261578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en-US" altLang="zh-CN" sz="2800" dirty="0">
                <a:ea typeface="华文楷体" pitchFamily="2" charset="-122"/>
                <a:cs typeface="Times New Roman" panose="02020603050405020304" pitchFamily="18" charset="0"/>
              </a:rPr>
              <a:t>B</a:t>
            </a:r>
            <a:r>
              <a:rPr lang="zh-CN" altLang="en-US" sz="2800" dirty="0">
                <a:ea typeface="华文楷体" pitchFamily="2" charset="-122"/>
                <a:cs typeface="Times New Roman" panose="02020603050405020304" pitchFamily="18" charset="0"/>
              </a:rPr>
              <a:t>树</a:t>
            </a:r>
            <a:endParaRPr lang="en-US" altLang="zh-CN" sz="2800" dirty="0">
              <a:ea typeface="华文楷体" pitchFamily="2" charset="-122"/>
              <a:cs typeface="Times New Roman" panose="02020603050405020304" pitchFamily="18" charset="0"/>
            </a:endParaRPr>
          </a:p>
          <a:p>
            <a:pPr>
              <a:lnSpc>
                <a:spcPct val="115000"/>
              </a:lnSpc>
              <a:buFont typeface="Wingdings" panose="05000000000000000000" pitchFamily="2" charset="2"/>
              <a:buChar char="n"/>
              <a:defRPr/>
            </a:pPr>
            <a:r>
              <a:rPr lang="en-US" altLang="zh-CN" sz="2800" dirty="0">
                <a:solidFill>
                  <a:srgbClr val="FF0000"/>
                </a:solidFill>
                <a:ea typeface="华文楷体" pitchFamily="2" charset="-122"/>
                <a:cs typeface="Times New Roman" panose="02020603050405020304" pitchFamily="18" charset="0"/>
              </a:rPr>
              <a:t> B+</a:t>
            </a:r>
            <a:r>
              <a:rPr lang="zh-CN" altLang="en-US" sz="2800" dirty="0">
                <a:solidFill>
                  <a:srgbClr val="FF0000"/>
                </a:solidFill>
                <a:ea typeface="华文楷体" pitchFamily="2" charset="-122"/>
                <a:cs typeface="Times New Roman" panose="02020603050405020304" pitchFamily="18" charset="0"/>
              </a:rPr>
              <a:t>树</a:t>
            </a:r>
            <a:endParaRPr lang="en-US" altLang="zh-CN" sz="2800" dirty="0">
              <a:solidFill>
                <a:srgbClr val="FF0000"/>
              </a:solidFill>
              <a:ea typeface="华文楷体" pitchFamily="2" charset="-122"/>
              <a:cs typeface="Times New Roman" panose="02020603050405020304" pitchFamily="18" charset="0"/>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外部查找：</a:t>
            </a:r>
          </a:p>
        </p:txBody>
      </p:sp>
    </p:spTree>
    <p:extLst>
      <p:ext uri="{BB962C8B-B14F-4D97-AF65-F5344CB8AC3E}">
        <p14:creationId xmlns:p14="http://schemas.microsoft.com/office/powerpoint/2010/main" val="4801344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5118177"/>
              </a:xfrm>
            </p:spPr>
            <p:txBody>
              <a:bodyPr>
                <a:noAutofit/>
              </a:bodyPr>
              <a:lstStyle/>
              <a:p>
                <a:pPr marL="514350" lvl="0"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非叶子结点结构如下：</a:t>
                </a:r>
              </a:p>
              <a:p>
                <a:pPr marL="0" indent="0">
                  <a:buNone/>
                </a:pPr>
                <a14:m>
                  <m:oMathPara xmlns:m="http://schemas.openxmlformats.org/officeDocument/2006/math">
                    <m:oMathParaPr>
                      <m:jc m:val="centerGroup"/>
                    </m:oMathParaPr>
                    <m:oMath xmlns:m="http://schemas.openxmlformats.org/officeDocument/2006/math">
                      <m:d>
                        <m:dPr>
                          <m:ctrlPr>
                            <a:rPr lang="zh-CN" altLang="zh-CN" sz="2800" b="0" i="1">
                              <a:latin typeface="Cambria Math" panose="02040503050406030204" pitchFamily="18" charset="0"/>
                            </a:rPr>
                          </m:ctrlPr>
                        </m:dPr>
                        <m:e>
                          <m:r>
                            <a:rPr lang="en-US" altLang="zh-CN" sz="2800" b="0" i="1">
                              <a:latin typeface="Cambria Math" panose="02040503050406030204" pitchFamily="18" charset="0"/>
                            </a:rPr>
                            <m:t>𝑛</m:t>
                          </m:r>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𝑛</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𝑛</m:t>
                              </m:r>
                            </m:sub>
                          </m:sSub>
                        </m:e>
                      </m:d>
                    </m:oMath>
                  </m:oMathPara>
                </a14:m>
                <a:endParaRPr lang="zh-CN" altLang="zh-CN" sz="2800" b="0" dirty="0">
                  <a:ea typeface="华文楷体" panose="02010600040101010101" pitchFamily="2" charset="-122"/>
                  <a:cs typeface="Times New Roman" panose="02020603050405020304" pitchFamily="18" charset="0"/>
                </a:endParaRPr>
              </a:p>
              <a:p>
                <a:pPr marL="514350" indent="0">
                  <a:buNone/>
                </a:pP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为关键字个数，</a:t>
                </a:r>
                <a14:m>
                  <m:oMath xmlns:m="http://schemas.openxmlformats.org/officeDocument/2006/math">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𝑖</m:t>
                        </m:r>
                      </m:sub>
                    </m:sSub>
                  </m:oMath>
                </a14:m>
                <a:r>
                  <a:rPr lang="zh-CN" altLang="zh-CN" sz="2800" b="0" dirty="0">
                    <a:ea typeface="华文楷体" panose="02010600040101010101" pitchFamily="2" charset="-122"/>
                    <a:cs typeface="Times New Roman" panose="02020603050405020304" pitchFamily="18" charset="0"/>
                  </a:rPr>
                  <a:t>为关键字小于</a:t>
                </a:r>
                <a:r>
                  <a:rPr lang="zh-CN" altLang="en-US" sz="2800" b="0" dirty="0">
                    <a:ea typeface="华文楷体" panose="02010600040101010101" pitchFamily="2" charset="-122"/>
                    <a:cs typeface="Times New Roman" panose="02020603050405020304" pitchFamily="18" charset="0"/>
                  </a:rPr>
                  <a:t>等于</a:t>
                </a:r>
                <a14:m>
                  <m:oMath xmlns:m="http://schemas.openxmlformats.org/officeDocument/2006/math">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𝑖</m:t>
                        </m:r>
                      </m:sub>
                    </m:sSub>
                  </m:oMath>
                </a14:m>
                <a:r>
                  <a:rPr lang="zh-CN" altLang="zh-CN" sz="2800" b="0" dirty="0">
                    <a:ea typeface="华文楷体" panose="02010600040101010101" pitchFamily="2" charset="-122"/>
                    <a:cs typeface="Times New Roman" panose="02020603050405020304" pitchFamily="18" charset="0"/>
                  </a:rPr>
                  <a:t>的孩子结点地址。</a:t>
                </a:r>
              </a:p>
              <a:p>
                <a:pPr marL="514350" indent="0">
                  <a:buNone/>
                </a:pPr>
                <a:r>
                  <a:rPr lang="zh-CN" altLang="zh-CN" sz="2800" b="0" dirty="0">
                    <a:ea typeface="华文楷体" panose="02010600040101010101" pitchFamily="2" charset="-122"/>
                    <a:cs typeface="Times New Roman" panose="02020603050405020304" pitchFamily="18" charset="0"/>
                  </a:rPr>
                  <a:t>显然，</a:t>
                </a:r>
                <a14:m>
                  <m:oMath xmlns:m="http://schemas.openxmlformats.org/officeDocument/2006/math">
                    <m:r>
                      <a:rPr lang="zh-CN" altLang="zh-CN" sz="2800" b="0">
                        <a:latin typeface="Cambria Math" panose="02040503050406030204" pitchFamily="18" charset="0"/>
                      </a:rPr>
                      <m:t>有</m:t>
                    </m:r>
                    <m:r>
                      <m:rPr>
                        <m:sty m:val="p"/>
                      </m:rPr>
                      <a:rPr lang="en-US" altLang="zh-CN" sz="2800" b="0">
                        <a:latin typeface="Cambria Math" panose="02040503050406030204" pitchFamily="18" charset="0"/>
                      </a:rPr>
                      <m:t>k</m:t>
                    </m:r>
                    <m:r>
                      <a:rPr lang="zh-CN" altLang="zh-CN" sz="2800" b="0">
                        <a:latin typeface="Cambria Math" panose="02040503050406030204" pitchFamily="18" charset="0"/>
                      </a:rPr>
                      <m:t>个孩子的结点有</m:t>
                    </m:r>
                    <m:r>
                      <m:rPr>
                        <m:sty m:val="p"/>
                      </m:rPr>
                      <a:rPr lang="en-US" altLang="zh-CN" sz="2800" b="0">
                        <a:latin typeface="Cambria Math" panose="02040503050406030204" pitchFamily="18" charset="0"/>
                      </a:rPr>
                      <m:t>k</m:t>
                    </m:r>
                    <m:r>
                      <a:rPr lang="zh-CN" altLang="zh-CN" sz="2800" b="0">
                        <a:latin typeface="Cambria Math" panose="02040503050406030204" pitchFamily="18" charset="0"/>
                      </a:rPr>
                      <m:t>个关键字，</m:t>
                    </m:r>
                  </m:oMath>
                </a14:m>
                <a:r>
                  <a:rPr lang="zh-CN" altLang="zh-CN" sz="2800" b="0" dirty="0">
                    <a:ea typeface="华文楷体" panose="02010600040101010101" pitchFamily="2" charset="-122"/>
                    <a:cs typeface="Times New Roman" panose="02020603050405020304" pitchFamily="18" charset="0"/>
                  </a:rPr>
                  <a:t>非叶子结点并不包含所有数据的关键字。</a:t>
                </a:r>
                <a:endParaRPr lang="en-US" altLang="zh-CN" sz="2800" b="0" dirty="0">
                  <a:ea typeface="华文楷体" panose="02010600040101010101" pitchFamily="2" charset="-122"/>
                  <a:cs typeface="Times New Roman" panose="02020603050405020304" pitchFamily="18" charset="0"/>
                </a:endParaRPr>
              </a:p>
              <a:p>
                <a:pPr marL="514350" indent="22225">
                  <a:buNone/>
                </a:pPr>
                <a:endParaRPr lang="zh-CN" altLang="zh-CN" sz="2800" b="0" dirty="0">
                  <a:ea typeface="华文楷体" panose="02010600040101010101" pitchFamily="2" charset="-122"/>
                  <a:cs typeface="Times New Roman" panose="02020603050405020304" pitchFamily="18" charset="0"/>
                </a:endParaRPr>
              </a:p>
              <a:p>
                <a:pPr marL="514350" lvl="0" indent="-514350">
                  <a:buFont typeface="+mj-lt"/>
                  <a:buAutoNum type="arabicPeriod" startAt="5"/>
                </a:pPr>
                <a:r>
                  <a:rPr lang="zh-CN" altLang="zh-CN" sz="2800" b="0" dirty="0">
                    <a:ea typeface="华文楷体" panose="02010600040101010101" pitchFamily="2" charset="-122"/>
                    <a:cs typeface="Times New Roman" panose="02020603050405020304" pitchFamily="18" charset="0"/>
                  </a:rPr>
                  <a:t>叶子结点和中间结点不同，它存储了</a:t>
                </a:r>
                <a:r>
                  <a:rPr lang="zh-CN" altLang="zh-CN" sz="2800" b="0" dirty="0">
                    <a:highlight>
                      <a:srgbClr val="FFFF00"/>
                    </a:highlight>
                    <a:ea typeface="华文楷体" panose="02010600040101010101" pitchFamily="2" charset="-122"/>
                    <a:cs typeface="Times New Roman" panose="02020603050405020304" pitchFamily="18" charset="0"/>
                  </a:rPr>
                  <a:t>数据关键字和它在原始数据文件中的地址信息</a:t>
                </a:r>
                <a:r>
                  <a:rPr lang="zh-CN" altLang="zh-CN" sz="2800" b="0" dirty="0">
                    <a:ea typeface="华文楷体" panose="02010600040101010101" pitchFamily="2" charset="-122"/>
                    <a:cs typeface="Times New Roman" panose="02020603050405020304" pitchFamily="18" charset="0"/>
                  </a:rPr>
                  <a:t>。所有叶子包含了全部关键字信息</a:t>
                </a:r>
                <a:r>
                  <a:rPr lang="zh-CN" altLang="en-US" sz="2800" b="0" dirty="0">
                    <a:ea typeface="华文楷体" panose="02010600040101010101" pitchFamily="2" charset="-122"/>
                    <a:cs typeface="Times New Roman" panose="02020603050405020304" pitchFamily="18" charset="0"/>
                  </a:rPr>
                  <a:t>，它的关键字个数最少</a:t>
                </a:r>
                <a14:m>
                  <m:oMath xmlns:m="http://schemas.openxmlformats.org/officeDocument/2006/math">
                    <m:d>
                      <m:dPr>
                        <m:begChr m:val="⌈"/>
                        <m:endChr m:val="⌉"/>
                        <m:ctrlPr>
                          <a:rPr lang="zh-CN" altLang="zh-CN" sz="2800" b="0" i="1">
                            <a:latin typeface="Cambria Math" panose="02040503050406030204" pitchFamily="18" charset="0"/>
                          </a:rPr>
                        </m:ctrlPr>
                      </m:dPr>
                      <m:e>
                        <m:r>
                          <m:rPr>
                            <m:sty m:val="p"/>
                          </m:rPr>
                          <a:rPr lang="en-US" altLang="zh-CN" sz="2800" b="0" i="1">
                            <a:latin typeface="Cambria Math" panose="02040503050406030204" pitchFamily="18" charset="0"/>
                          </a:rPr>
                          <m:t>M</m:t>
                        </m:r>
                        <m:r>
                          <a:rPr lang="en-US" altLang="zh-CN" sz="2800" b="0" i="1">
                            <a:latin typeface="Cambria Math" panose="02040503050406030204" pitchFamily="18" charset="0"/>
                          </a:rPr>
                          <m:t>/2</m:t>
                        </m:r>
                      </m:e>
                    </m:d>
                  </m:oMath>
                </a14:m>
                <a:r>
                  <a:rPr lang="zh-CN" altLang="en-US" sz="2800" b="0" dirty="0">
                    <a:ea typeface="华文楷体" panose="02010600040101010101" pitchFamily="2" charset="-122"/>
                    <a:cs typeface="Times New Roman" panose="02020603050405020304" pitchFamily="18" charset="0"/>
                  </a:rPr>
                  <a:t>个，最多</a:t>
                </a:r>
                <a:r>
                  <a:rPr lang="en-US" altLang="zh-CN" sz="2800" b="0" dirty="0">
                    <a:ea typeface="华文楷体" panose="02010600040101010101" pitchFamily="2" charset="-122"/>
                    <a:cs typeface="Times New Roman" panose="02020603050405020304" pitchFamily="18" charset="0"/>
                  </a:rPr>
                  <a:t>M</a:t>
                </a:r>
                <a:r>
                  <a:rPr lang="zh-CN" altLang="en-US" sz="2800" b="0" dirty="0">
                    <a:ea typeface="华文楷体" panose="02010600040101010101" pitchFamily="2" charset="-122"/>
                    <a:cs typeface="Times New Roman" panose="02020603050405020304" pitchFamily="18" charset="0"/>
                  </a:rPr>
                  <a:t>个</a:t>
                </a:r>
                <a:r>
                  <a:rPr lang="zh-CN" altLang="zh-CN" sz="28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5118177"/>
              </a:xfrm>
              <a:blipFill>
                <a:blip r:embed="rId3"/>
                <a:stretch>
                  <a:fillRect l="-874" t="-248" b="-470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a:t>
            </a:r>
          </a:p>
        </p:txBody>
      </p:sp>
    </p:spTree>
    <p:extLst>
      <p:ext uri="{BB962C8B-B14F-4D97-AF65-F5344CB8AC3E}">
        <p14:creationId xmlns:p14="http://schemas.microsoft.com/office/powerpoint/2010/main" val="917328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分块查找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9615384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93933" y="1575589"/>
            <a:ext cx="8950242" cy="4582323"/>
          </a:xfrm>
          <a:prstGeom prst="rect">
            <a:avLst/>
          </a:prstGeom>
          <a:noFill/>
          <a:ln>
            <a:noFill/>
          </a:ln>
        </p:spPr>
      </p:pic>
    </p:spTree>
    <p:extLst>
      <p:ext uri="{BB962C8B-B14F-4D97-AF65-F5344CB8AC3E}">
        <p14:creationId xmlns:p14="http://schemas.microsoft.com/office/powerpoint/2010/main" val="18604921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3587551"/>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找到情况，如找</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，第一层从根结点找，</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50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50</a:t>
            </a:r>
            <a:r>
              <a:rPr lang="zh-CN" altLang="zh-CN" sz="2800" b="0" dirty="0">
                <a:latin typeface="华文楷体" panose="02010600040101010101" pitchFamily="2" charset="-122"/>
                <a:ea typeface="华文楷体" panose="02010600040101010101" pitchFamily="2" charset="-122"/>
              </a:rPr>
              <a:t>右侧指针向下；第二层最左结点中，</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右侧指针向下；第三层第</a:t>
            </a:r>
            <a:r>
              <a:rPr lang="en-US" altLang="zh-CN" sz="2800" b="0" dirty="0">
                <a:latin typeface="华文楷体" panose="02010600040101010101" pitchFamily="2" charset="-122"/>
                <a:ea typeface="华文楷体" panose="02010600040101010101" pitchFamily="2" charset="-122"/>
              </a:rPr>
              <a:t>2</a:t>
            </a:r>
            <a:r>
              <a:rPr lang="zh-CN" altLang="zh-CN" sz="2800" b="0" dirty="0">
                <a:latin typeface="华文楷体" panose="02010600040101010101" pitchFamily="2" charset="-122"/>
                <a:ea typeface="华文楷体" panose="02010600040101010101" pitchFamily="2" charset="-122"/>
              </a:rPr>
              <a:t>个结点中，</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右侧指针向下，找到第</a:t>
            </a:r>
            <a:r>
              <a:rPr lang="en-US" altLang="zh-CN" sz="2800" b="0" dirty="0">
                <a:latin typeface="华文楷体" panose="02010600040101010101" pitchFamily="2" charset="-122"/>
                <a:ea typeface="华文楷体" panose="02010600040101010101" pitchFamily="2" charset="-122"/>
              </a:rPr>
              <a:t>5</a:t>
            </a:r>
            <a:r>
              <a:rPr lang="zh-CN" altLang="zh-CN" sz="2800" b="0" dirty="0">
                <a:latin typeface="华文楷体" panose="02010600040101010101" pitchFamily="2" charset="-122"/>
                <a:ea typeface="华文楷体" panose="02010600040101010101" pitchFamily="2" charset="-122"/>
              </a:rPr>
              <a:t>个叶子结点，在该叶子中找到</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，查找成功。</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找不到情况，如找</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，同样顺以上过程找到第</a:t>
            </a:r>
            <a:r>
              <a:rPr lang="en-US" altLang="zh-CN" sz="2800" b="0" dirty="0">
                <a:latin typeface="华文楷体" panose="02010600040101010101" pitchFamily="2" charset="-122"/>
                <a:ea typeface="华文楷体" panose="02010600040101010101" pitchFamily="2" charset="-122"/>
              </a:rPr>
              <a:t>5</a:t>
            </a:r>
            <a:r>
              <a:rPr lang="zh-CN" altLang="zh-CN" sz="2800" b="0" dirty="0">
                <a:latin typeface="华文楷体" panose="02010600040101010101" pitchFamily="2" charset="-122"/>
                <a:ea typeface="华文楷体" panose="02010600040101010101" pitchFamily="2" charset="-122"/>
              </a:rPr>
              <a:t>个叶子结点，在该叶子中找不到</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，查找失败。</a:t>
            </a:r>
          </a:p>
        </p:txBody>
      </p:sp>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树查找操作</a:t>
            </a:r>
          </a:p>
        </p:txBody>
      </p:sp>
    </p:spTree>
    <p:extLst>
      <p:ext uri="{BB962C8B-B14F-4D97-AF65-F5344CB8AC3E}">
        <p14:creationId xmlns:p14="http://schemas.microsoft.com/office/powerpoint/2010/main" val="23454170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4770307"/>
          </a:xfrm>
        </p:spPr>
        <p:txBody>
          <a:bodyPr>
            <a:noAutofit/>
          </a:bodyPr>
          <a:lstStyle/>
          <a:p>
            <a:pPr marL="258763" indent="0">
              <a:buNone/>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树的插入和删除关键字的操作和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树类似：</a:t>
            </a:r>
            <a:endParaRPr lang="en-US" altLang="zh-CN" sz="2800" b="0" dirty="0">
              <a:ea typeface="华文楷体" panose="02010600040101010101" pitchFamily="2" charset="-122"/>
              <a:cs typeface="Times New Roman" panose="02020603050405020304" pitchFamily="18" charset="0"/>
            </a:endParaRPr>
          </a:p>
          <a:p>
            <a:pPr marL="258763" indent="0">
              <a:buNone/>
            </a:pPr>
            <a:r>
              <a:rPr lang="zh-CN" altLang="zh-CN" sz="2800" b="0" dirty="0">
                <a:ea typeface="华文楷体" panose="02010600040101010101" pitchFamily="2" charset="-122"/>
                <a:cs typeface="Times New Roman" panose="02020603050405020304" pitchFamily="18" charset="0"/>
              </a:rPr>
              <a:t>先查找，后进行插入、删除。</a:t>
            </a:r>
            <a:endParaRPr lang="en-US" altLang="zh-CN" sz="2800" b="0" dirty="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插入总在叶子结点上进行，在插入过程中也面临着结点分裂的可能</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在删除的过程中也面临着借用、合并的可能，各种情况的处理方式和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树相同。</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611577"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树插入、删除操作</a:t>
            </a:r>
          </a:p>
        </p:txBody>
      </p:sp>
    </p:spTree>
    <p:extLst>
      <p:ext uri="{BB962C8B-B14F-4D97-AF65-F5344CB8AC3E}">
        <p14:creationId xmlns:p14="http://schemas.microsoft.com/office/powerpoint/2010/main" val="15786044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树关键字和对应数据记录地址信息可能分布在非叶子结点的任何结点中，所以查找可能停止在任何一层，时间消耗小于等于树的高度，最差为树的高度。</a:t>
            </a:r>
            <a:r>
              <a:rPr lang="zh-CN" altLang="zh-CN" sz="2800" b="0" dirty="0">
                <a:highlight>
                  <a:srgbClr val="FFFF00"/>
                </a:highlight>
                <a:ea typeface="华文楷体" panose="02010600040101010101" pitchFamily="2" charset="-122"/>
                <a:cs typeface="Times New Roman" panose="02020603050405020304" pitchFamily="18" charset="0"/>
              </a:rPr>
              <a:t>而</a:t>
            </a:r>
            <a:r>
              <a:rPr lang="en-US" altLang="zh-CN" sz="2800" b="0" dirty="0">
                <a:highlight>
                  <a:srgbClr val="FFFF00"/>
                </a:highlight>
                <a:ea typeface="华文楷体" panose="02010600040101010101" pitchFamily="2" charset="-122"/>
                <a:cs typeface="Times New Roman" panose="02020603050405020304" pitchFamily="18" charset="0"/>
              </a:rPr>
              <a:t>B+</a:t>
            </a:r>
            <a:r>
              <a:rPr lang="zh-CN" altLang="zh-CN" sz="2800" b="0" dirty="0">
                <a:highlight>
                  <a:srgbClr val="FFFF00"/>
                </a:highlight>
                <a:ea typeface="华文楷体" panose="02010600040101010101" pitchFamily="2" charset="-122"/>
                <a:cs typeface="Times New Roman" panose="02020603050405020304" pitchFamily="18" charset="0"/>
              </a:rPr>
              <a:t>树由于关键字和对应数据记录地址关系全部存储在叶子结点中，查找必须从根到达叶子结点，时间消耗一定是树的高度</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树插入和删除操作的时间消耗，因</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树中的查找时间不同而不同，但</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树的插入、删除，最差时间消耗都是树高度的</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倍。</a:t>
            </a: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树和</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树的比较</a:t>
            </a:r>
          </a:p>
        </p:txBody>
      </p:sp>
    </p:spTree>
    <p:extLst>
      <p:ext uri="{BB962C8B-B14F-4D97-AF65-F5344CB8AC3E}">
        <p14:creationId xmlns:p14="http://schemas.microsoft.com/office/powerpoint/2010/main" val="16822006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用一个指针变量（头指针）保存第一个叶子结点的地址，每个叶子结点尾部增加一个指针，指向右边相邻叶子结点的地址，最右一个叶子结点中的该指针指向空，</a:t>
            </a:r>
            <a:r>
              <a:rPr lang="zh-CN" altLang="zh-CN" sz="2800" b="0" dirty="0">
                <a:highlight>
                  <a:srgbClr val="FFFF00"/>
                </a:highlight>
                <a:latin typeface="华文楷体" panose="02010600040101010101" pitchFamily="2" charset="-122"/>
                <a:ea typeface="华文楷体" panose="02010600040101010101" pitchFamily="2" charset="-122"/>
              </a:rPr>
              <a:t>这样便形成了一个单链表</a:t>
            </a:r>
            <a:r>
              <a:rPr lang="zh-CN" altLang="zh-CN" sz="2800" b="0" dirty="0">
                <a:latin typeface="华文楷体" panose="02010600040101010101" pitchFamily="2" charset="-122"/>
                <a:ea typeface="华文楷体" panose="02010600040101010101" pitchFamily="2" charset="-122"/>
              </a:rPr>
              <a:t>。当需要按照关键字大小顺序遍历原始数据文件中的所有数据时，顺着头指针访问单链表，便能实现原始数据的顺序遍历任务。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树便于按序遍历</a:t>
            </a:r>
          </a:p>
        </p:txBody>
      </p:sp>
    </p:spTree>
    <p:extLst>
      <p:ext uri="{BB962C8B-B14F-4D97-AF65-F5344CB8AC3E}">
        <p14:creationId xmlns:p14="http://schemas.microsoft.com/office/powerpoint/2010/main" val="35768808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497902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计算机读写磁盘通常一次为一个磁盘块。为了提高磁盘访问效率，</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树中一个结点可以设计为一个磁盘块大小。</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假设一个磁盘块大小为</a:t>
                </a:r>
                <a:r>
                  <a:rPr lang="en-US" altLang="zh-CN" sz="2800" b="0" dirty="0">
                    <a:ea typeface="华文楷体" panose="02010600040101010101" pitchFamily="2" charset="-122"/>
                    <a:cs typeface="Times New Roman" panose="02020603050405020304" pitchFamily="18" charset="0"/>
                  </a:rPr>
                  <a:t>4KB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）字节，每个数据记录中关键字的大小为</a:t>
                </a:r>
                <a:r>
                  <a:rPr lang="en-US" altLang="zh-CN" sz="2800" b="0" dirty="0">
                    <a:ea typeface="华文楷体" panose="02010600040101010101" pitchFamily="2" charset="-122"/>
                    <a:cs typeface="Times New Roman" panose="02020603050405020304" pitchFamily="18" charset="0"/>
                  </a:rPr>
                  <a:t>16</a:t>
                </a:r>
                <a:r>
                  <a:rPr lang="zh-CN" altLang="zh-CN" sz="2800" b="0" dirty="0">
                    <a:ea typeface="华文楷体" panose="02010600040101010101" pitchFamily="2" charset="-122"/>
                    <a:cs typeface="Times New Roman" panose="02020603050405020304" pitchFamily="18" charset="0"/>
                  </a:rPr>
                  <a:t>个字节、磁盘块号为</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个字节、一个整数</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个字节、原始数据文件中每个数据记录的地址也是</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如果用一个</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树来表示其索引信息，则每个结点最多</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个关键字、</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个分支</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关键字个数，如果是叶子结点还多一个指向右侧叶子结点的指针，故有</a:t>
                </a:r>
                <a:r>
                  <a:rPr lang="en-US" altLang="zh-CN" sz="2800" b="0" dirty="0">
                    <a:ea typeface="华文楷体" panose="02010600040101010101" pitchFamily="2" charset="-122"/>
                    <a:cs typeface="Times New Roman" panose="02020603050405020304" pitchFamily="18" charset="0"/>
                  </a:rPr>
                  <a:t>16M+4M+4+4</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M= 204</a:t>
                </a:r>
                <a:r>
                  <a:rPr lang="zh-CN" altLang="zh-CN" sz="2800" b="0" dirty="0">
                    <a:ea typeface="华文楷体" panose="02010600040101010101" pitchFamily="2" charset="-122"/>
                    <a:cs typeface="Times New Roman" panose="02020603050405020304" pitchFamily="18" charset="0"/>
                  </a:rPr>
                  <a:t>，即无论是叶子结点、还是非叶子结点，都可以有</a:t>
                </a:r>
                <a:r>
                  <a:rPr lang="en-US" altLang="zh-CN" sz="2800" b="0" dirty="0">
                    <a:ea typeface="华文楷体" panose="02010600040101010101" pitchFamily="2" charset="-122"/>
                    <a:cs typeface="Times New Roman" panose="02020603050405020304" pitchFamily="18" charset="0"/>
                  </a:rPr>
                  <a:t>[102,204]</a:t>
                </a:r>
                <a:r>
                  <a:rPr lang="zh-CN" altLang="zh-CN" sz="2800" b="0" dirty="0">
                    <a:ea typeface="华文楷体" panose="02010600040101010101" pitchFamily="2" charset="-122"/>
                    <a:cs typeface="Times New Roman" panose="02020603050405020304" pitchFamily="18" charset="0"/>
                  </a:rPr>
                  <a:t>个关键字。</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4979029"/>
              </a:xfrm>
              <a:blipFill>
                <a:blip r:embed="rId3"/>
                <a:stretch>
                  <a:fillRect l="-893" t="-490" r="-3153" b="-232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树规模计算*重要！</a:t>
            </a:r>
          </a:p>
        </p:txBody>
      </p:sp>
      <p:sp>
        <p:nvSpPr>
          <p:cNvPr id="2" name="椭圆 1"/>
          <p:cNvSpPr/>
          <p:nvPr/>
        </p:nvSpPr>
        <p:spPr>
          <a:xfrm>
            <a:off x="11630025" y="6380921"/>
            <a:ext cx="142875" cy="2199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23321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哈希查找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08233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哈希查找概念</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哈希函数</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冲突解决</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哈希查找（散列法）：</a:t>
            </a:r>
          </a:p>
        </p:txBody>
      </p:sp>
    </p:spTree>
    <p:extLst>
      <p:ext uri="{BB962C8B-B14F-4D97-AF65-F5344CB8AC3E}">
        <p14:creationId xmlns:p14="http://schemas.microsoft.com/office/powerpoint/2010/main" val="3630215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3846516"/>
              </a:xfrm>
            </p:spPr>
            <p:txBody>
              <a:bodyPr>
                <a:noAutofit/>
              </a:bodyPr>
              <a:lstStyle/>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静态、动态查找都是通过比较元素关键字值完成，</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zh-CN" altLang="en-US" sz="3200" b="0" dirty="0">
                    <a:ea typeface="华文楷体" panose="02010600040101010101" pitchFamily="2" charset="-122"/>
                    <a:cs typeface="Times New Roman" panose="02020603050405020304" pitchFamily="18" charset="0"/>
                  </a:rPr>
                  <a:t>折半和二叉查找致力于减少比较次数，从</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r>
                      <a:rPr lang="en-US" altLang="zh-CN" sz="3200" b="0" i="1" dirty="0" smtClean="0">
                        <a:latin typeface="Cambria Math" panose="02040503050406030204" pitchFamily="18" charset="0"/>
                      </a:rPr>
                      <m:t>𝑛</m:t>
                    </m:r>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降到</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en-US" altLang="zh-CN" sz="3200" b="0" i="1" smtClean="0">
                            <a:latin typeface="Cambria Math" panose="02040503050406030204" pitchFamily="18" charset="0"/>
                          </a:rPr>
                        </m:ctrlPr>
                      </m:funcPr>
                      <m:fName>
                        <m:sSub>
                          <m:sSubPr>
                            <m:ctrlPr>
                              <a:rPr lang="en-US" altLang="zh-CN" sz="3200" b="0" i="1" smtClean="0">
                                <a:latin typeface="Cambria Math" panose="02040503050406030204" pitchFamily="18" charset="0"/>
                              </a:rPr>
                            </m:ctrlPr>
                          </m:sSubPr>
                          <m:e>
                            <m:r>
                              <m:rPr>
                                <m:sty m:val="p"/>
                              </m:rPr>
                              <a:rPr lang="en-US" altLang="zh-CN" sz="3200" b="0" i="0" smtClean="0">
                                <a:latin typeface="Cambria Math" panose="02040503050406030204" pitchFamily="18" charset="0"/>
                              </a:rPr>
                              <m:t>log</m:t>
                            </m:r>
                          </m:e>
                          <m:sub>
                            <m:r>
                              <a:rPr lang="en-US" altLang="zh-CN" sz="3200" b="0" i="1" smtClean="0">
                                <a:latin typeface="Cambria Math" panose="02040503050406030204" pitchFamily="18" charset="0"/>
                              </a:rPr>
                              <m:t>2</m:t>
                            </m:r>
                          </m:sub>
                        </m:sSub>
                      </m:fName>
                      <m:e>
                        <m:r>
                          <a:rPr lang="en-US" altLang="zh-CN" sz="3200" b="0" i="1" smtClean="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哈希方法希望抛弃比较，</a:t>
                </a:r>
                <a:r>
                  <a:rPr lang="zh-CN" altLang="zh-CN" sz="3200" b="0" dirty="0">
                    <a:ea typeface="华文楷体" panose="02010600040101010101" pitchFamily="2" charset="-122"/>
                    <a:cs typeface="Times New Roman" panose="02020603050405020304" pitchFamily="18" charset="0"/>
                  </a:rPr>
                  <a:t>具体做法是对数据关键字</a:t>
                </a:r>
                <a:r>
                  <a:rPr lang="en-US" altLang="zh-CN" sz="3200" b="0" dirty="0">
                    <a:ea typeface="华文楷体" panose="02010600040101010101" pitchFamily="2" charset="-122"/>
                    <a:cs typeface="Times New Roman" panose="02020603050405020304" pitchFamily="18" charset="0"/>
                  </a:rPr>
                  <a:t>key</a:t>
                </a:r>
                <a:r>
                  <a:rPr lang="zh-CN" altLang="zh-CN" sz="3200" b="0" dirty="0">
                    <a:ea typeface="华文楷体" panose="02010600040101010101" pitchFamily="2" charset="-122"/>
                    <a:cs typeface="Times New Roman" panose="02020603050405020304" pitchFamily="18" charset="0"/>
                  </a:rPr>
                  <a:t>，通过一个函数映射</a:t>
                </a:r>
                <a:r>
                  <a:rPr lang="en-US" altLang="zh-CN" sz="3200" b="0" dirty="0">
                    <a:ea typeface="华文楷体" panose="02010600040101010101" pitchFamily="2" charset="-122"/>
                    <a:cs typeface="Times New Roman" panose="02020603050405020304" pitchFamily="18" charset="0"/>
                  </a:rPr>
                  <a:t>H(key)</a:t>
                </a:r>
                <a:r>
                  <a:rPr lang="zh-CN" altLang="zh-CN" sz="3200" b="0" dirty="0">
                    <a:ea typeface="华文楷体" panose="02010600040101010101" pitchFamily="2" charset="-122"/>
                    <a:cs typeface="Times New Roman" panose="02020603050405020304" pitchFamily="18" charset="0"/>
                  </a:rPr>
                  <a:t>计算出数据在内存中的存储地址，这种方法称为</a:t>
                </a:r>
                <a:r>
                  <a:rPr lang="zh-CN" altLang="zh-CN" sz="3200" dirty="0">
                    <a:ea typeface="华文楷体" panose="02010600040101010101" pitchFamily="2" charset="-122"/>
                    <a:cs typeface="Times New Roman" panose="02020603050405020304" pitchFamily="18" charset="0"/>
                  </a:rPr>
                  <a:t>哈希</a:t>
                </a:r>
                <a:r>
                  <a:rPr lang="zh-CN" altLang="en-US" sz="3200" dirty="0">
                    <a:ea typeface="华文楷体" panose="02010600040101010101" pitchFamily="2" charset="-122"/>
                    <a:cs typeface="Times New Roman" panose="02020603050405020304" pitchFamily="18" charset="0"/>
                  </a:rPr>
                  <a:t>查找</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3846516"/>
              </a:xfrm>
              <a:blipFill>
                <a:blip r:embed="rId3"/>
                <a:stretch>
                  <a:fillRect l="-1256" t="-475" r="-5025" b="-792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哈希查找</a:t>
            </a:r>
          </a:p>
        </p:txBody>
      </p:sp>
    </p:spTree>
    <p:extLst>
      <p:ext uri="{BB962C8B-B14F-4D97-AF65-F5344CB8AC3E}">
        <p14:creationId xmlns:p14="http://schemas.microsoft.com/office/powerpoint/2010/main" val="2606515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863974" y="1346990"/>
                <a:ext cx="10817952" cy="4923181"/>
              </a:xfrm>
            </p:spPr>
            <p:txBody>
              <a:bodyPr>
                <a:no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以一个可以存储</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个数据的连续存储空间（数组）为基础，对数据关键字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1</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2</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𝑛</m:t>
                        </m:r>
                      </m:sub>
                    </m:sSub>
                  </m:oMath>
                </a14:m>
                <a:r>
                  <a:rPr lang="zh-CN" altLang="zh-CN" sz="3200" b="0" dirty="0">
                    <a:ea typeface="华文楷体" panose="02010600040101010101" pitchFamily="2" charset="-122"/>
                    <a:cs typeface="Times New Roman" panose="02020603050405020304" pitchFamily="18" charset="0"/>
                  </a:rPr>
                  <a:t>中的任意一个关键字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14:m>
                  <m:oMath xmlns:m="http://schemas.openxmlformats.org/officeDocument/2006/math">
                    <m:d>
                      <m:dPr>
                        <m:ctrlPr>
                          <a:rPr lang="zh-CN" altLang="zh-CN" sz="3200" b="0" i="1">
                            <a:latin typeface="Cambria Math" panose="02040503050406030204" pitchFamily="18" charset="0"/>
                          </a:rPr>
                        </m:ctrlPr>
                      </m:dPr>
                      <m:e>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e>
                    </m:d>
                  </m:oMath>
                </a14:m>
                <a:r>
                  <a:rPr lang="zh-CN" altLang="zh-CN" sz="3200" b="0" dirty="0">
                    <a:ea typeface="华文楷体" panose="02010600040101010101" pitchFamily="2" charset="-122"/>
                    <a:cs typeface="Times New Roman" panose="02020603050405020304" pitchFamily="18" charset="0"/>
                  </a:rPr>
                  <a:t>的值为</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到</a:t>
                </a:r>
                <a:r>
                  <a:rPr lang="en-US" altLang="zh-CN" sz="3200" b="0" dirty="0">
                    <a:ea typeface="华文楷体" panose="02010600040101010101" pitchFamily="2" charset="-122"/>
                    <a:cs typeface="Times New Roman" panose="02020603050405020304" pitchFamily="18" charset="0"/>
                  </a:rPr>
                  <a:t>m-1</a:t>
                </a:r>
                <a:r>
                  <a:rPr lang="zh-CN" altLang="zh-CN" sz="3200" b="0" dirty="0">
                    <a:ea typeface="华文楷体" panose="02010600040101010101" pitchFamily="2" charset="-122"/>
                    <a:cs typeface="Times New Roman" panose="02020603050405020304" pitchFamily="18" charset="0"/>
                  </a:rPr>
                  <a:t>之间的整数，且</a:t>
                </a:r>
                <a14:m>
                  <m:oMath xmlns:m="http://schemas.openxmlformats.org/officeDocument/2006/math">
                    <m:r>
                      <m:rPr>
                        <m:sty m:val="p"/>
                      </m:rPr>
                      <a:rPr lang="en-US" altLang="zh-CN" sz="3200" b="0">
                        <a:latin typeface="Cambria Math" panose="02040503050406030204" pitchFamily="18" charset="0"/>
                      </a:rPr>
                      <m:t>m</m:t>
                    </m:r>
                    <m:r>
                      <a:rPr lang="en-US" altLang="zh-CN" sz="3200" b="0">
                        <a:latin typeface="Cambria Math" panose="02040503050406030204" pitchFamily="18" charset="0"/>
                      </a:rPr>
                      <m:t>≥</m:t>
                    </m:r>
                    <m:r>
                      <m:rPr>
                        <m:sty m:val="p"/>
                      </m:rPr>
                      <a:rPr lang="en-US" altLang="zh-CN" sz="3200" b="0">
                        <a:latin typeface="Cambria Math" panose="02040503050406030204" pitchFamily="18" charset="0"/>
                      </a:rPr>
                      <m:t>n</m:t>
                    </m:r>
                  </m:oMath>
                </a14:m>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这段连续的存储空间称为</a:t>
                </a:r>
                <a:r>
                  <a:rPr lang="zh-CN" altLang="zh-CN" sz="3200" dirty="0">
                    <a:ea typeface="华文楷体" panose="02010600040101010101" pitchFamily="2" charset="-122"/>
                    <a:cs typeface="Times New Roman" panose="02020603050405020304" pitchFamily="18" charset="0"/>
                  </a:rPr>
                  <a:t>哈希表</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为哈希表的大小</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称为</a:t>
                </a:r>
                <a:r>
                  <a:rPr lang="zh-CN" altLang="zh-CN" sz="3200" dirty="0">
                    <a:ea typeface="华文楷体" panose="02010600040101010101" pitchFamily="2" charset="-122"/>
                    <a:cs typeface="Times New Roman" panose="02020603050405020304" pitchFamily="18" charset="0"/>
                  </a:rPr>
                  <a:t>哈希函数</a:t>
                </a:r>
                <a:r>
                  <a:rPr lang="zh-CN" altLang="zh-CN" sz="3200" b="0" dirty="0">
                    <a:ea typeface="华文楷体" panose="02010600040101010101" pitchFamily="2" charset="-122"/>
                    <a:cs typeface="Times New Roman" panose="02020603050405020304" pitchFamily="18" charset="0"/>
                  </a:rPr>
                  <a:t>或</a:t>
                </a:r>
                <a:r>
                  <a:rPr lang="zh-CN" altLang="zh-CN" sz="3200" dirty="0">
                    <a:ea typeface="华文楷体" panose="02010600040101010101" pitchFamily="2" charset="-122"/>
                    <a:cs typeface="Times New Roman" panose="02020603050405020304" pitchFamily="18" charset="0"/>
                  </a:rPr>
                  <a:t>散列函数</a:t>
                </a:r>
                <a:r>
                  <a:rPr lang="zh-CN" altLang="en-US" sz="3200" dirty="0">
                    <a:ea typeface="华文楷体" panose="02010600040101010101" pitchFamily="2" charset="-122"/>
                    <a:cs typeface="Times New Roman" panose="02020603050405020304" pitchFamily="18" charset="0"/>
                  </a:rPr>
                  <a:t>。</a:t>
                </a:r>
                <a:endParaRPr lang="en-US" altLang="zh-CN" sz="320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实际存储的元素和哈希表大小的比值</a:t>
                </a:r>
                <a14:m>
                  <m:oMath xmlns:m="http://schemas.openxmlformats.org/officeDocument/2006/math">
                    <m:r>
                      <a:rPr lang="en-US" altLang="zh-CN" sz="3200" b="0">
                        <a:latin typeface="Cambria Math" panose="02040503050406030204" pitchFamily="18" charset="0"/>
                      </a:rPr>
                      <m:t>𝜕</m:t>
                    </m:r>
                    <m:r>
                      <a:rPr lang="en-US" altLang="zh-CN" sz="3200" b="0">
                        <a:latin typeface="Cambria Math" panose="02040503050406030204" pitchFamily="18" charset="0"/>
                      </a:rPr>
                      <m:t>=</m:t>
                    </m:r>
                    <m:f>
                      <m:fPr>
                        <m:type m:val="lin"/>
                        <m:ctrlPr>
                          <a:rPr lang="zh-CN" altLang="zh-CN" sz="3200" b="0" i="1">
                            <a:latin typeface="Cambria Math" panose="02040503050406030204" pitchFamily="18" charset="0"/>
                          </a:rPr>
                        </m:ctrlPr>
                      </m:fPr>
                      <m:num>
                        <m:r>
                          <a:rPr lang="en-US" altLang="zh-CN" sz="3200" b="0">
                            <a:latin typeface="Cambria Math" panose="02040503050406030204" pitchFamily="18" charset="0"/>
                          </a:rPr>
                          <m:t>𝑚</m:t>
                        </m:r>
                      </m:num>
                      <m:den>
                        <m:r>
                          <a:rPr lang="en-US" altLang="zh-CN" sz="3200" b="0">
                            <a:latin typeface="Cambria Math" panose="02040503050406030204" pitchFamily="18" charset="0"/>
                          </a:rPr>
                          <m:t>𝑛</m:t>
                        </m:r>
                      </m:den>
                    </m:f>
                  </m:oMath>
                </a14:m>
                <a:r>
                  <a:rPr lang="zh-CN" altLang="zh-CN" sz="3200" b="0" dirty="0">
                    <a:ea typeface="华文楷体" panose="02010600040101010101" pitchFamily="2" charset="-122"/>
                    <a:cs typeface="Times New Roman" panose="02020603050405020304" pitchFamily="18" charset="0"/>
                  </a:rPr>
                  <a:t>称为哈希表的</a:t>
                </a:r>
                <a:r>
                  <a:rPr lang="zh-CN" altLang="zh-CN" sz="3200" dirty="0">
                    <a:ea typeface="华文楷体" panose="02010600040101010101" pitchFamily="2" charset="-122"/>
                    <a:cs typeface="Times New Roman" panose="02020603050405020304" pitchFamily="18" charset="0"/>
                  </a:rPr>
                  <a:t>负载因子</a:t>
                </a:r>
                <a:r>
                  <a:rPr lang="zh-CN" altLang="zh-CN" sz="3200" b="0" dirty="0">
                    <a:ea typeface="华文楷体" panose="02010600040101010101" pitchFamily="2" charset="-122"/>
                    <a:cs typeface="Times New Roman" panose="02020603050405020304" pitchFamily="18" charset="0"/>
                  </a:rPr>
                  <a:t>或者</a:t>
                </a:r>
                <a:r>
                  <a:rPr lang="zh-CN" altLang="zh-CN" sz="3200" dirty="0">
                    <a:ea typeface="华文楷体" panose="02010600040101010101" pitchFamily="2" charset="-122"/>
                    <a:cs typeface="Times New Roman" panose="02020603050405020304" pitchFamily="18" charset="0"/>
                  </a:rPr>
                  <a:t>负载系数</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863974" y="1346990"/>
                <a:ext cx="10817952" cy="4923181"/>
              </a:xfrm>
              <a:blipFill>
                <a:blip r:embed="rId3"/>
                <a:stretch>
                  <a:fillRect l="-1297" t="-743" r="-293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相关概念</a:t>
            </a:r>
          </a:p>
        </p:txBody>
      </p:sp>
    </p:spTree>
    <p:extLst>
      <p:ext uri="{BB962C8B-B14F-4D97-AF65-F5344CB8AC3E}">
        <p14:creationId xmlns:p14="http://schemas.microsoft.com/office/powerpoint/2010/main" val="157489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088540" cy="440120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折半查找虽具有好的性能，但要求顺序存储时按照关键字排序，这在元素动态变化时耗时较多。顺序存储虽然</a:t>
            </a:r>
            <a:r>
              <a:rPr lang="zh-CN" altLang="en-US" sz="2800" dirty="0">
                <a:latin typeface="华文楷体" panose="02010600040101010101" pitchFamily="2" charset="-122"/>
                <a:ea typeface="华文楷体" panose="02010600040101010101" pitchFamily="2" charset="-122"/>
              </a:rPr>
              <a:t>也</a:t>
            </a:r>
            <a:r>
              <a:rPr lang="zh-CN" altLang="zh-CN" sz="2800" dirty="0">
                <a:latin typeface="华文楷体" panose="02010600040101010101" pitchFamily="2" charset="-122"/>
                <a:ea typeface="华文楷体" panose="02010600040101010101" pitchFamily="2" charset="-122"/>
              </a:rPr>
              <a:t>可以应对元素的动态变化，但查找效率低。综合两者提出了</a:t>
            </a:r>
            <a:r>
              <a:rPr lang="zh-CN" altLang="zh-CN" sz="2800" b="1" dirty="0">
                <a:latin typeface="华文楷体" panose="02010600040101010101" pitchFamily="2" charset="-122"/>
                <a:ea typeface="华文楷体" panose="02010600040101010101" pitchFamily="2" charset="-122"/>
              </a:rPr>
              <a:t>分块查找</a:t>
            </a:r>
            <a:r>
              <a:rPr lang="zh-CN" altLang="zh-CN" sz="2800" dirty="0">
                <a:latin typeface="华文楷体" panose="02010600040101010101" pitchFamily="2" charset="-122"/>
                <a:ea typeface="华文楷体" panose="02010600040101010101" pitchFamily="2" charset="-122"/>
              </a:rPr>
              <a:t>方法</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分块查找是</a:t>
            </a:r>
            <a:r>
              <a:rPr lang="zh-CN" altLang="zh-CN" sz="2800" dirty="0">
                <a:latin typeface="华文楷体" panose="02010600040101010101" pitchFamily="2" charset="-122"/>
                <a:ea typeface="华文楷体" panose="02010600040101010101" pitchFamily="2" charset="-122"/>
              </a:rPr>
              <a:t>把一个大的线性表分解成若干块，块中数据可以无序，任意存放，但块间必须有序。</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要建立一个索引表，把每块中最大关键字值作为索引表的关键字，从小到大顺序存放在一个辅助数组中。查找时，</a:t>
            </a:r>
            <a:r>
              <a:rPr lang="zh-CN" altLang="en-US" sz="2800" dirty="0">
                <a:latin typeface="华文楷体" panose="02010600040101010101" pitchFamily="2" charset="-122"/>
                <a:ea typeface="华文楷体" panose="02010600040101010101" pitchFamily="2" charset="-122"/>
              </a:rPr>
              <a:t>可以</a:t>
            </a:r>
            <a:r>
              <a:rPr lang="zh-CN" altLang="zh-CN" sz="2800" dirty="0">
                <a:latin typeface="华文楷体" panose="02010600040101010101" pitchFamily="2" charset="-122"/>
                <a:ea typeface="华文楷体" panose="02010600040101010101" pitchFamily="2" charset="-122"/>
              </a:rPr>
              <a:t>先在索引表中折半查找，确定要找的元素所在的块，然后在块中采用顺序查找，即可找到对应的元素。</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一般适用于数据量很大，无法一次调入内存的情况。</a:t>
            </a: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5012642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21968" y="753214"/>
            <a:ext cx="10817952" cy="2680452"/>
          </a:xfrm>
        </p:spPr>
        <p:txBody>
          <a:bodyPr>
            <a:no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理想的哈希函数是将不同的数据分别映射到不同的地址，查找会达到最理想的时间复杂度</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负载因子越大，空间利用率越高，哈希函数就越难找。</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zh-CN" altLang="zh-CN" sz="3200" b="0" dirty="0">
                <a:ea typeface="华文楷体" panose="02010600040101010101" pitchFamily="2" charset="-122"/>
                <a:cs typeface="Times New Roman" panose="02020603050405020304" pitchFamily="18" charset="0"/>
              </a:rPr>
              <a:t>负载因子越小，冲突的可能性越小，但空间利用率越低。</a:t>
            </a:r>
            <a:endParaRPr lang="en-US" altLang="zh-CN" sz="3200" b="0" dirty="0">
              <a:ea typeface="华文楷体" panose="02010600040101010101" pitchFamily="2" charset="-122"/>
              <a:cs typeface="Times New Roman" panose="02020603050405020304" pitchFamily="18" charset="0"/>
            </a:endParaRPr>
          </a:p>
        </p:txBody>
      </p:sp>
      <p:sp>
        <p:nvSpPr>
          <p:cNvPr id="3" name="矩形 2"/>
          <p:cNvSpPr/>
          <p:nvPr/>
        </p:nvSpPr>
        <p:spPr>
          <a:xfrm>
            <a:off x="421968" y="3732246"/>
            <a:ext cx="5305651" cy="584775"/>
          </a:xfrm>
          <a:prstGeom prst="rect">
            <a:avLst/>
          </a:prstGeom>
        </p:spPr>
        <p:txBody>
          <a:bodyPr wrap="square">
            <a:spAutoFit/>
          </a:bodyPr>
          <a:lstStyle/>
          <a:p>
            <a:r>
              <a:rPr lang="zh-CN" altLang="en-US" sz="3200" b="1" dirty="0">
                <a:latin typeface="华文楷体" panose="02010600040101010101" pitchFamily="2" charset="-122"/>
                <a:ea typeface="华文楷体" panose="02010600040101010101" pitchFamily="2" charset="-122"/>
              </a:rPr>
              <a:t>好的哈希函数，须满足：</a:t>
            </a:r>
          </a:p>
        </p:txBody>
      </p:sp>
      <p:sp>
        <p:nvSpPr>
          <p:cNvPr id="4" name="文本框 3"/>
          <p:cNvSpPr txBox="1"/>
          <p:nvPr/>
        </p:nvSpPr>
        <p:spPr>
          <a:xfrm>
            <a:off x="421968" y="4615601"/>
            <a:ext cx="11577199" cy="1569660"/>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计算速度快</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哈希到的地址均匀、冲突少</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哈希表的负载因子高</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尽量减少空间的浪费。</a:t>
            </a:r>
          </a:p>
          <a:p>
            <a:endParaRPr lang="zh-CN" altLang="en-US" sz="3200" dirty="0">
              <a:latin typeface="华文楷体" panose="02010600040101010101" pitchFamily="2" charset="-122"/>
              <a:ea typeface="华文楷体" panose="02010600040101010101" pitchFamily="2" charset="-122"/>
            </a:endParaRPr>
          </a:p>
        </p:txBody>
      </p:sp>
      <p:sp>
        <p:nvSpPr>
          <p:cNvPr id="2" name="椭圆 1"/>
          <p:cNvSpPr/>
          <p:nvPr/>
        </p:nvSpPr>
        <p:spPr>
          <a:xfrm>
            <a:off x="11239920" y="6185261"/>
            <a:ext cx="218655" cy="201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25938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哈希查找概念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哈希函数</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冲突解决</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a:t>
            </a:r>
          </a:p>
        </p:txBody>
      </p:sp>
    </p:spTree>
    <p:extLst>
      <p:ext uri="{BB962C8B-B14F-4D97-AF65-F5344CB8AC3E}">
        <p14:creationId xmlns:p14="http://schemas.microsoft.com/office/powerpoint/2010/main" val="15784811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476091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哈希函数的选择没有一个统一的方法，通常和实际应用中数据元素值的具体特点和分布有关。</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以下是一些常见的散列函数选取方法：</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514350" lvl="0" indent="-514350">
                  <a:buFont typeface="+mj-lt"/>
                  <a:buAutoNum type="arabicPeriod"/>
                </a:pPr>
                <a:r>
                  <a:rPr lang="zh-CN" altLang="zh-CN" sz="2800" b="0" dirty="0">
                    <a:ea typeface="华文楷体" panose="02010600040101010101" pitchFamily="2" charset="-122"/>
                    <a:cs typeface="Times New Roman" panose="02020603050405020304" pitchFamily="18" charset="0"/>
                  </a:rPr>
                  <a:t>直接寻址法：</a:t>
                </a: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哈希函数为</a:t>
                </a:r>
                <a:r>
                  <a:rPr lang="en-US" altLang="zh-CN" sz="2800" b="0" dirty="0">
                    <a:ea typeface="华文楷体" panose="02010600040101010101" pitchFamily="2" charset="-122"/>
                    <a:cs typeface="Times New Roman" panose="02020603050405020304" pitchFamily="18" charset="0"/>
                  </a:rPr>
                  <a:t>H(key) = a*</a:t>
                </a:r>
                <a:r>
                  <a:rPr lang="en-US" altLang="zh-CN" sz="2800" b="0" dirty="0" err="1">
                    <a:ea typeface="华文楷体" panose="02010600040101010101" pitchFamily="2" charset="-122"/>
                    <a:cs typeface="Times New Roman" panose="02020603050405020304" pitchFamily="18" charset="0"/>
                  </a:rPr>
                  <a:t>key+b</a:t>
                </a:r>
                <a:r>
                  <a:rPr lang="zh-CN" altLang="zh-CN" sz="2800" b="0" dirty="0">
                    <a:ea typeface="华文楷体" panose="02010600040101010101" pitchFamily="2" charset="-122"/>
                    <a:cs typeface="Times New Roman" panose="02020603050405020304" pitchFamily="18" charset="0"/>
                  </a:rPr>
                  <a:t>。</a:t>
                </a:r>
              </a:p>
              <a:p>
                <a:pPr marL="457200" indent="0">
                  <a:buNone/>
                </a:pPr>
                <a:r>
                  <a:rPr lang="zh-CN" altLang="zh-CN" sz="2800" b="0" dirty="0">
                    <a:ea typeface="华文楷体" panose="02010600040101010101" pitchFamily="2" charset="-122"/>
                    <a:cs typeface="Times New Roman" panose="02020603050405020304" pitchFamily="18" charset="0"/>
                  </a:rPr>
                  <a:t>如元素关键字序列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 通过函数</a:t>
                </a:r>
                <a:r>
                  <a:rPr lang="en-US" altLang="zh-CN" sz="2800" b="0" dirty="0">
                    <a:ea typeface="华文楷体" panose="02010600040101010101" pitchFamily="2" charset="-122"/>
                    <a:cs typeface="Times New Roman" panose="02020603050405020304" pitchFamily="18" charset="0"/>
                  </a:rPr>
                  <a:t>H(key) = key/100-1</a:t>
                </a:r>
                <a:r>
                  <a:rPr lang="zh-CN" altLang="zh-CN" sz="2800" b="0" dirty="0">
                    <a:ea typeface="华文楷体" panose="02010600040101010101" pitchFamily="2" charset="-122"/>
                    <a:cs typeface="Times New Roman" panose="02020603050405020304" pitchFamily="18" charset="0"/>
                  </a:rPr>
                  <a:t>，将以上序列映射到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下标分量中。哈希表的大小可以取</a:t>
                </a:r>
                <a:r>
                  <a:rPr lang="en-US" altLang="zh-CN" sz="2800" b="0" dirty="0">
                    <a:ea typeface="华文楷体" panose="02010600040101010101" pitchFamily="2" charset="-122"/>
                    <a:cs typeface="Times New Roman" panose="02020603050405020304" pitchFamily="18" charset="0"/>
                  </a:rPr>
                  <a:t>m=8</a:t>
                </a:r>
                <a:r>
                  <a:rPr lang="zh-CN" altLang="zh-CN" sz="2800" b="0" dirty="0">
                    <a:ea typeface="华文楷体" panose="02010600040101010101" pitchFamily="2" charset="-122"/>
                    <a:cs typeface="Times New Roman" panose="02020603050405020304" pitchFamily="18" charset="0"/>
                  </a:rPr>
                  <a:t>，负载因子为</a:t>
                </a:r>
                <a14:m>
                  <m:oMath xmlns:m="http://schemas.openxmlformats.org/officeDocument/2006/math">
                    <m:r>
                      <a:rPr lang="en-US" altLang="zh-CN" sz="2800" b="0">
                        <a:latin typeface="Cambria Math" panose="02040503050406030204" pitchFamily="18" charset="0"/>
                      </a:rPr>
                      <m:t>𝜕</m:t>
                    </m:r>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6/8=0.75</a:t>
                </a:r>
                <a:r>
                  <a:rPr lang="zh-CN" altLang="zh-CN" sz="2800" b="0" dirty="0">
                    <a:ea typeface="华文楷体" panose="02010600040101010101" pitchFamily="2" charset="-122"/>
                    <a:cs typeface="Times New Roman" panose="02020603050405020304" pitchFamily="18" charset="0"/>
                  </a:rPr>
                  <a:t>。</a:t>
                </a:r>
              </a:p>
              <a:p>
                <a:pPr marL="258763" indent="0">
                  <a:buNone/>
                </a:pP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1147" t="-128" b="-153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12118386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4760916"/>
              </a:xfrm>
            </p:spPr>
            <p:txBody>
              <a:bodyPr>
                <a:noAutofit/>
              </a:bodyPr>
              <a:lstStyle/>
              <a:p>
                <a:pPr marL="514350" indent="-514350">
                  <a:buFont typeface="+mj-lt"/>
                  <a:buAutoNum type="arabicPeriod" startAt="2"/>
                </a:pPr>
                <a:r>
                  <a:rPr lang="zh-CN" altLang="zh-CN" sz="2800" b="0" dirty="0">
                    <a:ea typeface="华文楷体" panose="02010600040101010101" pitchFamily="2" charset="-122"/>
                    <a:cs typeface="Times New Roman" panose="02020603050405020304" pitchFamily="18" charset="0"/>
                  </a:rPr>
                  <a:t>除留余数法：哈希函数为</a:t>
                </a:r>
                <a:r>
                  <a:rPr lang="en-US" altLang="zh-CN" sz="2800" b="0" dirty="0">
                    <a:ea typeface="华文楷体" panose="02010600040101010101" pitchFamily="2" charset="-122"/>
                    <a:cs typeface="Times New Roman" panose="02020603050405020304" pitchFamily="18" charset="0"/>
                  </a:rPr>
                  <a:t>H(key) = key mod p</a:t>
                </a:r>
                <a:r>
                  <a:rPr lang="zh-CN"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重要！</a:t>
                </a:r>
                <a:endParaRPr lang="zh-CN" altLang="zh-CN" sz="2800" b="0" dirty="0">
                  <a:ea typeface="华文楷体" panose="02010600040101010101" pitchFamily="2" charset="-122"/>
                  <a:cs typeface="Times New Roman" panose="02020603050405020304" pitchFamily="18" charset="0"/>
                </a:endParaRPr>
              </a:p>
              <a:p>
                <a:pPr marL="457200" indent="0">
                  <a:buNone/>
                </a:pPr>
                <a:r>
                  <a:rPr lang="zh-CN" altLang="zh-CN" sz="2800" b="0" dirty="0">
                    <a:ea typeface="华文楷体" panose="02010600040101010101" pitchFamily="2" charset="-122"/>
                    <a:cs typeface="Times New Roman" panose="02020603050405020304" pitchFamily="18" charset="0"/>
                  </a:rPr>
                  <a:t>通过对关键字除以</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取余数计算出地址。如元素关键字序列</a:t>
                </a:r>
                <a:r>
                  <a:rPr lang="en-US" altLang="zh-CN" sz="2800" b="0" dirty="0">
                    <a:ea typeface="华文楷体" panose="02010600040101010101" pitchFamily="2" charset="-122"/>
                    <a:cs typeface="Times New Roman" panose="02020603050405020304" pitchFamily="18" charset="0"/>
                  </a:rPr>
                  <a:t>{35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192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76</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653}</a:t>
                </a:r>
                <a:r>
                  <a:rPr lang="zh-CN" altLang="zh-CN" sz="2800" b="0" dirty="0">
                    <a:ea typeface="华文楷体" panose="02010600040101010101" pitchFamily="2" charset="-122"/>
                    <a:cs typeface="Times New Roman" panose="02020603050405020304" pitchFamily="18" charset="0"/>
                  </a:rPr>
                  <a:t>， 通过函数</a:t>
                </a:r>
                <a:r>
                  <a:rPr lang="en-US" altLang="zh-CN" sz="2800" b="0" dirty="0">
                    <a:ea typeface="华文楷体" panose="02010600040101010101" pitchFamily="2" charset="-122"/>
                    <a:cs typeface="Times New Roman" panose="02020603050405020304" pitchFamily="18" charset="0"/>
                  </a:rPr>
                  <a:t>H(key) = key mod 7</a:t>
                </a:r>
                <a:r>
                  <a:rPr lang="zh-CN" altLang="zh-CN" sz="2800" b="0" dirty="0">
                    <a:ea typeface="华文楷体" panose="02010600040101010101" pitchFamily="2" charset="-122"/>
                    <a:cs typeface="Times New Roman" panose="02020603050405020304" pitchFamily="18" charset="0"/>
                  </a:rPr>
                  <a:t>，将以上序列映射到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下标分量中。此例哈希表的大小可以取</a:t>
                </a:r>
                <a:r>
                  <a:rPr lang="en-US" altLang="zh-CN" sz="2800" b="0" dirty="0">
                    <a:ea typeface="华文楷体" panose="02010600040101010101" pitchFamily="2" charset="-122"/>
                    <a:cs typeface="Times New Roman" panose="02020603050405020304" pitchFamily="18" charset="0"/>
                  </a:rPr>
                  <a:t>m=7</a:t>
                </a:r>
                <a:r>
                  <a:rPr lang="zh-CN" altLang="zh-CN" sz="2800" b="0" dirty="0">
                    <a:ea typeface="华文楷体" panose="02010600040101010101" pitchFamily="2" charset="-122"/>
                    <a:cs typeface="Times New Roman" panose="02020603050405020304" pitchFamily="18" charset="0"/>
                  </a:rPr>
                  <a:t>，负载因子为</a:t>
                </a:r>
                <a14:m>
                  <m:oMath xmlns:m="http://schemas.openxmlformats.org/officeDocument/2006/math">
                    <m:r>
                      <a:rPr lang="en-US" altLang="zh-CN" sz="2800" b="0">
                        <a:latin typeface="Cambria Math" panose="02040503050406030204" pitchFamily="18" charset="0"/>
                      </a:rPr>
                      <m:t>𝜕</m:t>
                    </m:r>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6/7=0.86</a:t>
                </a:r>
                <a:r>
                  <a:rPr lang="zh-CN" altLang="zh-CN" sz="2800" b="0" dirty="0">
                    <a:ea typeface="华文楷体" panose="02010600040101010101" pitchFamily="2" charset="-122"/>
                    <a:cs typeface="Times New Roman" panose="02020603050405020304" pitchFamily="18" charset="0"/>
                  </a:rPr>
                  <a:t>。</a:t>
                </a:r>
                <a:r>
                  <a:rPr lang="zh-CN" altLang="zh-CN" sz="2800" b="0" dirty="0">
                    <a:highlight>
                      <a:srgbClr val="FFFF00"/>
                    </a:highlight>
                    <a:ea typeface="华文楷体" panose="02010600040101010101" pitchFamily="2" charset="-122"/>
                    <a:cs typeface="Times New Roman" panose="02020603050405020304" pitchFamily="18" charset="0"/>
                  </a:rPr>
                  <a:t>函数中</a:t>
                </a:r>
                <a:r>
                  <a:rPr lang="en-US" altLang="zh-CN" sz="2800" b="0" dirty="0">
                    <a:highlight>
                      <a:srgbClr val="FFFF00"/>
                    </a:highlight>
                    <a:ea typeface="华文楷体" panose="02010600040101010101" pitchFamily="2" charset="-122"/>
                    <a:cs typeface="Times New Roman" panose="02020603050405020304" pitchFamily="18" charset="0"/>
                  </a:rPr>
                  <a:t>p</a:t>
                </a:r>
                <a:r>
                  <a:rPr lang="zh-CN" altLang="zh-CN" sz="2800" b="0" dirty="0">
                    <a:highlight>
                      <a:srgbClr val="FFFF00"/>
                    </a:highlight>
                    <a:ea typeface="华文楷体" panose="02010600040101010101" pitchFamily="2" charset="-122"/>
                    <a:cs typeface="Times New Roman" panose="02020603050405020304" pitchFamily="18" charset="0"/>
                  </a:rPr>
                  <a:t>通常取大于元素个数</a:t>
                </a:r>
                <a:r>
                  <a:rPr lang="en-US" altLang="zh-CN" sz="2800" b="0" dirty="0">
                    <a:highlight>
                      <a:srgbClr val="FFFF00"/>
                    </a:highlight>
                    <a:ea typeface="华文楷体" panose="02010600040101010101" pitchFamily="2" charset="-122"/>
                    <a:cs typeface="Times New Roman" panose="02020603050405020304" pitchFamily="18" charset="0"/>
                  </a:rPr>
                  <a:t>n</a:t>
                </a:r>
                <a:r>
                  <a:rPr lang="zh-CN" altLang="zh-CN" sz="2800" b="0" dirty="0">
                    <a:highlight>
                      <a:srgbClr val="FFFF00"/>
                    </a:highlight>
                    <a:ea typeface="华文楷体" panose="02010600040101010101" pitchFamily="2" charset="-122"/>
                    <a:cs typeface="Times New Roman" panose="02020603050405020304" pitchFamily="18" charset="0"/>
                  </a:rPr>
                  <a:t>的最小的素数，因</a:t>
                </a:r>
                <a:r>
                  <a:rPr lang="en-US" altLang="zh-CN" sz="2800" b="0" dirty="0">
                    <a:highlight>
                      <a:srgbClr val="FFFF00"/>
                    </a:highlight>
                    <a:ea typeface="华文楷体" panose="02010600040101010101" pitchFamily="2" charset="-122"/>
                    <a:cs typeface="Times New Roman" panose="02020603050405020304" pitchFamily="18" charset="0"/>
                  </a:rPr>
                  <a:t>p</a:t>
                </a:r>
                <a:r>
                  <a:rPr lang="zh-CN" altLang="zh-CN" sz="2800" b="0" dirty="0">
                    <a:highlight>
                      <a:srgbClr val="FFFF00"/>
                    </a:highlight>
                    <a:ea typeface="华文楷体" panose="02010600040101010101" pitchFamily="2" charset="-122"/>
                    <a:cs typeface="Times New Roman" panose="02020603050405020304" pitchFamily="18" charset="0"/>
                  </a:rPr>
                  <a:t>大于</a:t>
                </a:r>
                <a:r>
                  <a:rPr lang="en-US" altLang="zh-CN" sz="2800" b="0" dirty="0">
                    <a:highlight>
                      <a:srgbClr val="FFFF00"/>
                    </a:highlight>
                    <a:ea typeface="华文楷体" panose="02010600040101010101" pitchFamily="2" charset="-122"/>
                    <a:cs typeface="Times New Roman" panose="02020603050405020304" pitchFamily="18" charset="0"/>
                  </a:rPr>
                  <a:t>n</a:t>
                </a:r>
                <a:r>
                  <a:rPr lang="zh-CN" altLang="zh-CN" sz="2800" b="0" dirty="0">
                    <a:highlight>
                      <a:srgbClr val="FFFF00"/>
                    </a:highlight>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能保障元素全部入表，</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取素数是为了尽量减少规律性的空间浪费。如当</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和数据元素的关键字都是</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的倍数时，</a:t>
                </a:r>
                <a:r>
                  <a:rPr lang="zh-CN" altLang="zh-CN" sz="2800" dirty="0">
                    <a:ea typeface="华文楷体" panose="02010600040101010101" pitchFamily="2" charset="-122"/>
                    <a:cs typeface="Times New Roman" panose="02020603050405020304" pitchFamily="18" charset="0"/>
                  </a:rPr>
                  <a:t>映射出来的地址就会是</a:t>
                </a:r>
                <a:r>
                  <a:rPr lang="en-US" altLang="zh-CN" sz="2800" dirty="0">
                    <a:ea typeface="华文楷体" panose="02010600040101010101" pitchFamily="2" charset="-122"/>
                    <a:cs typeface="Times New Roman" panose="02020603050405020304" pitchFamily="18" charset="0"/>
                  </a:rPr>
                  <a:t>0</a:t>
                </a:r>
                <a:r>
                  <a:rPr lang="zh-CN" altLang="zh-CN"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5</a:t>
                </a:r>
                <a:r>
                  <a:rPr lang="zh-CN" altLang="zh-CN"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10</a:t>
                </a:r>
                <a:r>
                  <a:rPr lang="zh-CN" altLang="zh-CN"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15</a:t>
                </a:r>
                <a:r>
                  <a:rPr lang="zh-CN" altLang="zh-CN"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20</a:t>
                </a:r>
                <a:r>
                  <a:rPr lang="zh-CN" altLang="zh-CN" sz="2800" dirty="0">
                    <a:ea typeface="华文楷体" panose="02010600040101010101" pitchFamily="2" charset="-122"/>
                    <a:cs typeface="Times New Roman" panose="02020603050405020304" pitchFamily="18" charset="0"/>
                  </a:rPr>
                  <a:t>等等，这样会有</a:t>
                </a:r>
                <a:r>
                  <a:rPr lang="en-US" altLang="zh-CN" sz="2800" dirty="0">
                    <a:ea typeface="华文楷体" panose="02010600040101010101" pitchFamily="2" charset="-122"/>
                    <a:cs typeface="Times New Roman" panose="02020603050405020304" pitchFamily="18" charset="0"/>
                  </a:rPr>
                  <a:t>4/5</a:t>
                </a:r>
                <a:r>
                  <a:rPr lang="zh-CN" altLang="zh-CN" sz="2800" dirty="0">
                    <a:ea typeface="华文楷体" panose="02010600040101010101" pitchFamily="2" charset="-122"/>
                    <a:cs typeface="Times New Roman" panose="02020603050405020304" pitchFamily="18" charset="0"/>
                  </a:rPr>
                  <a:t>的空间浪费</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909" t="-1330" r="-397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5584236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8252026" cy="4760916"/>
          </a:xfrm>
        </p:spPr>
        <p:txBody>
          <a:bodyPr>
            <a:noAutofit/>
          </a:bodyPr>
          <a:lstStyle/>
          <a:p>
            <a:pPr marL="514350" indent="-514350">
              <a:buFont typeface="+mj-lt"/>
              <a:buAutoNum type="arabicPeriod" startAt="3"/>
            </a:pPr>
            <a:r>
              <a:rPr lang="zh-CN" altLang="zh-CN" sz="2800" b="0" dirty="0">
                <a:ea typeface="华文楷体" panose="02010600040101010101" pitchFamily="2" charset="-122"/>
                <a:cs typeface="Times New Roman" panose="02020603050405020304" pitchFamily="18" charset="0"/>
              </a:rPr>
              <a:t>数据分析法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数据的关键字中如果有一些位上数据分布比较均匀，能区分出不同的数据元素，就可以将这些位取出来作为数据元素的存储地址用。如</a:t>
            </a:r>
            <a:r>
              <a:rPr lang="zh-CN" altLang="en-US" sz="2800" b="0" dirty="0">
                <a:ea typeface="华文楷体" panose="02010600040101010101" pitchFamily="2" charset="-122"/>
                <a:cs typeface="Times New Roman" panose="02020603050405020304" pitchFamily="18" charset="0"/>
              </a:rPr>
              <a:t>右侧</a:t>
            </a:r>
            <a:r>
              <a:rPr lang="zh-CN" altLang="zh-CN" sz="2800" b="0" dirty="0">
                <a:ea typeface="华文楷体" panose="02010600040101010101" pitchFamily="2" charset="-122"/>
                <a:cs typeface="Times New Roman" panose="02020603050405020304" pitchFamily="18" charset="0"/>
              </a:rPr>
              <a:t>这组元素关键字</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这组元素前面</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位不能区分出不同元素，单用第</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位就能区分出不同元素，再加上数据元素的个数不超过</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，故取第</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位作为哈希函数值就可以了，它们被映射到</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下标分量上。</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
        <p:nvSpPr>
          <p:cNvPr id="2" name="文本框 1"/>
          <p:cNvSpPr txBox="1"/>
          <p:nvPr/>
        </p:nvSpPr>
        <p:spPr>
          <a:xfrm>
            <a:off x="8984974" y="1967949"/>
            <a:ext cx="2425147" cy="2677656"/>
          </a:xfrm>
          <a:prstGeom prst="rect">
            <a:avLst/>
          </a:prstGeom>
          <a:noFill/>
        </p:spPr>
        <p:txBody>
          <a:bodyPr wrap="square" rtlCol="0">
            <a:spAutoFit/>
          </a:bodyPr>
          <a:lstStyle/>
          <a:p>
            <a:r>
              <a:rPr lang="en-US" altLang="zh-CN" sz="2800" dirty="0"/>
              <a:t>3 4 2 0 4 2 2 6</a:t>
            </a:r>
            <a:endParaRPr lang="zh-CN" altLang="zh-CN" sz="2800" dirty="0"/>
          </a:p>
          <a:p>
            <a:r>
              <a:rPr lang="en-US" altLang="zh-CN" sz="2800" dirty="0"/>
              <a:t>3 4 2 0 5 8 7 9</a:t>
            </a:r>
            <a:endParaRPr lang="zh-CN" altLang="zh-CN" sz="2800" dirty="0"/>
          </a:p>
          <a:p>
            <a:r>
              <a:rPr lang="en-US" altLang="zh-CN" sz="2800" dirty="0"/>
              <a:t>3 4 2 0 3 2 9 6</a:t>
            </a:r>
            <a:endParaRPr lang="zh-CN" altLang="zh-CN" sz="2800" dirty="0"/>
          </a:p>
          <a:p>
            <a:r>
              <a:rPr lang="en-US" altLang="zh-CN" sz="2800" dirty="0"/>
              <a:t>5 4 7 4 2 2 0 6</a:t>
            </a:r>
            <a:endParaRPr lang="zh-CN" altLang="zh-CN" sz="2800" dirty="0"/>
          </a:p>
          <a:p>
            <a:r>
              <a:rPr lang="en-US" altLang="zh-CN" sz="2800" dirty="0"/>
              <a:t>5 4 7 4 0 1 7 7</a:t>
            </a:r>
            <a:endParaRPr lang="zh-CN" altLang="zh-CN" sz="2800" dirty="0"/>
          </a:p>
          <a:p>
            <a:r>
              <a:rPr lang="en-US" altLang="zh-CN" sz="2800" dirty="0"/>
              <a:t>5 4 7 4 7 5 0 0</a:t>
            </a:r>
            <a:endParaRPr lang="zh-CN" altLang="zh-CN" sz="2800" dirty="0"/>
          </a:p>
        </p:txBody>
      </p:sp>
    </p:spTree>
    <p:extLst>
      <p:ext uri="{BB962C8B-B14F-4D97-AF65-F5344CB8AC3E}">
        <p14:creationId xmlns:p14="http://schemas.microsoft.com/office/powerpoint/2010/main" val="14737835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11571696" cy="5232714"/>
          </a:xfrm>
        </p:spPr>
        <p:txBody>
          <a:bodyPr>
            <a:noAutofit/>
          </a:bodyPr>
          <a:lstStyle/>
          <a:p>
            <a:pPr marL="514350"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平方取中法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如果关键字分布不均匀，也可以将关键字首先平方，有时平方后的结果中的几位就会变得均匀，这时再用直接定址或者数据分析法获得合适的哈希地址。如关键字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，平方后为</a:t>
            </a:r>
            <a:r>
              <a:rPr lang="en-US" altLang="zh-CN" sz="2800" b="0" dirty="0">
                <a:ea typeface="华文楷体" panose="02010600040101010101" pitchFamily="2" charset="-122"/>
                <a:cs typeface="Times New Roman" panose="02020603050405020304" pitchFamily="18" charset="0"/>
              </a:rPr>
              <a:t>18496</a:t>
            </a:r>
            <a:r>
              <a:rPr lang="zh-CN" altLang="zh-CN" sz="2800" b="0" dirty="0">
                <a:ea typeface="华文楷体" panose="02010600040101010101" pitchFamily="2" charset="-122"/>
                <a:cs typeface="Times New Roman" panose="02020603050405020304" pitchFamily="18" charset="0"/>
              </a:rPr>
              <a:t>，取其中的第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位得</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便为关键字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的数据元素的哈希地址。</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514350" indent="-514350">
              <a:buFont typeface="+mj-lt"/>
              <a:buAutoNum type="arabicPeriod" startAt="5"/>
            </a:pPr>
            <a:r>
              <a:rPr lang="zh-CN" altLang="en-US" sz="2800" b="0" dirty="0">
                <a:ea typeface="华文楷体" panose="02010600040101010101" pitchFamily="2" charset="-122"/>
                <a:cs typeface="Times New Roman" panose="02020603050405020304" pitchFamily="18" charset="0"/>
              </a:rPr>
              <a:t>折叠</a:t>
            </a:r>
            <a:r>
              <a:rPr lang="zh-CN" altLang="zh-CN" sz="2800" b="0" dirty="0">
                <a:ea typeface="华文楷体" panose="02010600040101010101" pitchFamily="2" charset="-122"/>
                <a:cs typeface="Times New Roman" panose="02020603050405020304" pitchFamily="18" charset="0"/>
              </a:rPr>
              <a:t>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当关键字位数相比于数据元素的个数大得多，也可以将其按照哈希表大小分割成若干段，并将这些段相加，得到的和作为哈希地址。</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
        <p:nvSpPr>
          <p:cNvPr id="2" name="椭圆 1"/>
          <p:cNvSpPr/>
          <p:nvPr/>
        </p:nvSpPr>
        <p:spPr>
          <a:xfrm>
            <a:off x="11487150" y="6472238"/>
            <a:ext cx="157163"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4436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哈希查找概念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哈希函数</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冲突解决</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a:t>
            </a:r>
          </a:p>
        </p:txBody>
      </p:sp>
    </p:spTree>
    <p:extLst>
      <p:ext uri="{BB962C8B-B14F-4D97-AF65-F5344CB8AC3E}">
        <p14:creationId xmlns:p14="http://schemas.microsoft.com/office/powerpoint/2010/main" val="30891866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639884"/>
            <a:ext cx="11162884" cy="4760916"/>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在考虑到空间负载因子的情况下，很难找到一个函数能将所有数据都映射不同的地址上去，势必会存在两个关键字值不同的数据却得到了相同的哈希地址，这就叫</a:t>
            </a:r>
            <a:r>
              <a:rPr lang="zh-CN" altLang="zh-CN" sz="2800" dirty="0">
                <a:latin typeface="华文楷体" panose="02010600040101010101" pitchFamily="2" charset="-122"/>
                <a:ea typeface="华文楷体" panose="02010600040101010101" pitchFamily="2" charset="-122"/>
              </a:rPr>
              <a:t>冲突</a:t>
            </a:r>
            <a:r>
              <a:rPr lang="zh-CN" altLang="zh-CN" sz="2800" b="0" dirty="0">
                <a:latin typeface="华文楷体" panose="02010600040101010101" pitchFamily="2" charset="-122"/>
                <a:ea typeface="华文楷体" panose="02010600040101010101" pitchFamily="2" charset="-122"/>
              </a:rPr>
              <a:t>。一旦发生了冲突，就要采取一定的措施解决冲突了。</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常见的解决冲突的办法有线性探测法、二次探测法、链地址法等。其中前两种方法，冲突时重新计算哈希地址，</a:t>
            </a:r>
            <a:r>
              <a:rPr lang="zh-CN" altLang="zh-CN" sz="2800" b="0" dirty="0">
                <a:highlight>
                  <a:srgbClr val="FFFF00"/>
                </a:highlight>
                <a:latin typeface="华文楷体" panose="02010600040101010101" pitchFamily="2" charset="-122"/>
                <a:ea typeface="华文楷体" panose="02010600040101010101" pitchFamily="2" charset="-122"/>
              </a:rPr>
              <a:t>再计算出的地址仍然在原来的哈希表中，因此称为</a:t>
            </a:r>
            <a:r>
              <a:rPr lang="zh-CN" altLang="zh-CN" sz="2800" dirty="0">
                <a:highlight>
                  <a:srgbClr val="FFFF00"/>
                </a:highlight>
                <a:latin typeface="华文楷体" panose="02010600040101010101" pitchFamily="2" charset="-122"/>
                <a:ea typeface="华文楷体" panose="02010600040101010101" pitchFamily="2" charset="-122"/>
              </a:rPr>
              <a:t>闭哈希表</a:t>
            </a:r>
            <a:r>
              <a:rPr lang="zh-CN" altLang="zh-CN" sz="2800" b="0" dirty="0">
                <a:highlight>
                  <a:srgbClr val="FFFF00"/>
                </a:highlight>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相反，如果冲突时在原来的哈希表外寻找一个存储地址，则称为</a:t>
            </a:r>
            <a:r>
              <a:rPr lang="zh-CN" altLang="zh-CN" sz="2800" dirty="0">
                <a:latin typeface="华文楷体" panose="02010600040101010101" pitchFamily="2" charset="-122"/>
                <a:ea typeface="华文楷体" panose="02010600040101010101" pitchFamily="2" charset="-122"/>
              </a:rPr>
              <a:t>开哈希表</a:t>
            </a:r>
            <a:r>
              <a:rPr lang="zh-CN" altLang="zh-CN" sz="2800" b="0" dirty="0">
                <a:latin typeface="华文楷体" panose="02010600040101010101" pitchFamily="2" charset="-122"/>
                <a:ea typeface="华文楷体" panose="02010600040101010101" pitchFamily="2" charset="-122"/>
              </a:rPr>
              <a:t>，链地址法就是这种。</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闭哈希表和开哈希表</a:t>
            </a:r>
          </a:p>
        </p:txBody>
      </p:sp>
    </p:spTree>
    <p:extLst>
      <p:ext uri="{BB962C8B-B14F-4D97-AF65-F5344CB8AC3E}">
        <p14:creationId xmlns:p14="http://schemas.microsoft.com/office/powerpoint/2010/main" val="18349680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21649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当冲突发生时用</a:t>
            </a:r>
            <a:r>
              <a:rPr lang="en-US" altLang="zh-CN" sz="2800" b="0" dirty="0">
                <a:ea typeface="华文楷体" panose="02010600040101010101" pitchFamily="2" charset="-122"/>
                <a:cs typeface="Times New Roman" panose="02020603050405020304" pitchFamily="18" charset="0"/>
              </a:rPr>
              <a:t>(H(key)+</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的方法重新定址。</a:t>
            </a:r>
            <a:r>
              <a:rPr lang="zh-CN" altLang="zh-CN" sz="2800" b="0" dirty="0">
                <a:highlight>
                  <a:srgbClr val="FFFF00"/>
                </a:highlight>
                <a:ea typeface="华文楷体" panose="02010600040101010101" pitchFamily="2" charset="-122"/>
                <a:cs typeface="Times New Roman" panose="02020603050405020304" pitchFamily="18" charset="0"/>
              </a:rPr>
              <a:t>其中</a:t>
            </a:r>
            <a:r>
              <a:rPr lang="en-US" altLang="zh-CN" sz="2800" b="0" dirty="0" err="1">
                <a:highlight>
                  <a:srgbClr val="FFFF00"/>
                </a:highlight>
                <a:ea typeface="华文楷体" panose="02010600040101010101" pitchFamily="2" charset="-122"/>
                <a:cs typeface="Times New Roman" panose="02020603050405020304" pitchFamily="18" charset="0"/>
              </a:rPr>
              <a:t>i</a:t>
            </a:r>
            <a:r>
              <a:rPr lang="zh-CN" altLang="zh-CN" sz="2800" b="0" dirty="0">
                <a:highlight>
                  <a:srgbClr val="FFFF00"/>
                </a:highlight>
                <a:ea typeface="华文楷体" panose="02010600040101010101" pitchFamily="2" charset="-122"/>
                <a:cs typeface="Times New Roman" panose="02020603050405020304" pitchFamily="18" charset="0"/>
              </a:rPr>
              <a:t>为冲突的次数，</a:t>
            </a:r>
            <a:r>
              <a:rPr lang="en-US" altLang="zh-CN" sz="2800" b="0" dirty="0">
                <a:highlight>
                  <a:srgbClr val="FFFF00"/>
                </a:highlight>
                <a:ea typeface="华文楷体" panose="02010600040101010101" pitchFamily="2" charset="-122"/>
                <a:cs typeface="Times New Roman" panose="02020603050405020304" pitchFamily="18" charset="0"/>
              </a:rPr>
              <a:t>m</a:t>
            </a:r>
            <a:r>
              <a:rPr lang="zh-CN" altLang="zh-CN" sz="2800" b="0" dirty="0">
                <a:highlight>
                  <a:srgbClr val="FFFF00"/>
                </a:highlight>
                <a:ea typeface="华文楷体" panose="02010600040101010101" pitchFamily="2" charset="-122"/>
                <a:cs typeface="Times New Roman" panose="02020603050405020304" pitchFamily="18" charset="0"/>
              </a:rPr>
              <a:t>为哈希表的大小。</a:t>
            </a:r>
            <a:endParaRPr lang="en-US" altLang="zh-CN" sz="2800" b="0" dirty="0">
              <a:highlight>
                <a:srgbClr val="FFFF00"/>
              </a:highlight>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如元素关键字序列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，设</a:t>
            </a:r>
            <a:r>
              <a:rPr lang="en-US" altLang="zh-CN" sz="2800" b="0" dirty="0">
                <a:ea typeface="华文楷体" panose="02010600040101010101" pitchFamily="2" charset="-122"/>
                <a:cs typeface="Times New Roman" panose="02020603050405020304" pitchFamily="18" charset="0"/>
              </a:rPr>
              <a:t>m=10</a:t>
            </a:r>
            <a:r>
              <a:rPr lang="zh-CN" altLang="zh-CN" sz="2800" b="0" dirty="0">
                <a:ea typeface="华文楷体" panose="02010600040101010101" pitchFamily="2" charset="-122"/>
                <a:cs typeface="Times New Roman" panose="02020603050405020304" pitchFamily="18" charset="0"/>
              </a:rPr>
              <a:t>，采用哈希函数</a:t>
            </a:r>
            <a:r>
              <a:rPr lang="en-US" altLang="zh-CN" sz="2800" b="0" dirty="0">
                <a:ea typeface="华文楷体" panose="02010600040101010101" pitchFamily="2" charset="-122"/>
                <a:cs typeface="Times New Roman" panose="02020603050405020304" pitchFamily="18" charset="0"/>
              </a:rPr>
              <a:t>H(key) = key/100-1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线性探测法</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434764" y="3709936"/>
            <a:ext cx="7411062" cy="1516027"/>
          </a:xfrm>
          <a:prstGeom prst="rect">
            <a:avLst/>
          </a:prstGeom>
          <a:noFill/>
          <a:ln>
            <a:noFill/>
          </a:ln>
        </p:spPr>
      </p:pic>
      <p:sp>
        <p:nvSpPr>
          <p:cNvPr id="2" name="文本框 1"/>
          <p:cNvSpPr txBox="1"/>
          <p:nvPr/>
        </p:nvSpPr>
        <p:spPr>
          <a:xfrm>
            <a:off x="341460" y="5664825"/>
            <a:ext cx="11481002" cy="52322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错误的做法是</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将冲突的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搁置，先将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映射到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下标位置。</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866727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493437"/>
                <a:ext cx="11162884" cy="41917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当冲突发生时，按照</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Pre>
                      <m:sPrePr>
                        <m:ctrlPr>
                          <a:rPr lang="zh-CN" altLang="zh-CN" sz="2800" b="0" i="1">
                            <a:latin typeface="Cambria Math" panose="02040503050406030204" pitchFamily="18" charset="0"/>
                          </a:rPr>
                        </m:ctrlPr>
                      </m:sPrePr>
                      <m:sub>
                        <m:r>
                          <a:rPr lang="zh-CN" altLang="en-US" sz="2800" b="0">
                            <a:latin typeface="Cambria Math" panose="02040503050406030204" pitchFamily="18" charset="0"/>
                          </a:rPr>
                          <m:t>−</m:t>
                        </m:r>
                      </m:sub>
                      <m:sup>
                        <m:r>
                          <a:rPr lang="en-US" altLang="zh-CN" sz="2800" b="0">
                            <a:latin typeface="Cambria Math" panose="02040503050406030204" pitchFamily="18" charset="0"/>
                          </a:rPr>
                          <m:t>+</m:t>
                        </m:r>
                      </m:sup>
                      <m:e>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𝑖</m:t>
                            </m:r>
                          </m:e>
                          <m:sup>
                            <m:r>
                              <a:rPr lang="en-US" altLang="zh-CN" sz="2800" b="0">
                                <a:latin typeface="Cambria Math" panose="02040503050406030204" pitchFamily="18" charset="0"/>
                              </a:rPr>
                              <m:t>2</m:t>
                            </m:r>
                          </m:sup>
                        </m:sSup>
                      </m:e>
                    </m:sPre>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=1,2,3,…</a:t>
                </a:r>
                <a:r>
                  <a:rPr lang="zh-CN" altLang="zh-CN" sz="2800" b="0" dirty="0">
                    <a:ea typeface="华文楷体" panose="02010600040101010101" pitchFamily="2" charset="-122"/>
                    <a:cs typeface="Times New Roman" panose="02020603050405020304" pitchFamily="18" charset="0"/>
                  </a:rPr>
                  <a:t>）解决冲突，第</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次冲突，取 </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；以此类推。</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dirty="0">
                    <a:ea typeface="华文楷体" panose="02010600040101010101" pitchFamily="2" charset="-122"/>
                    <a:cs typeface="Times New Roman" panose="02020603050405020304" pitchFamily="18" charset="0"/>
                  </a:rPr>
                  <a:t>这种方法较线性方法比，位置移动的幅度大，不容易造成二次冲突。</a:t>
                </a:r>
                <a:endParaRPr lang="en-US" altLang="zh-CN" sz="280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493437"/>
                <a:ext cx="11162884" cy="4191746"/>
              </a:xfrm>
              <a:blipFill>
                <a:blip r:embed="rId3"/>
                <a:stretch>
                  <a:fillRect l="-1136" t="-604" r="-34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二次探测法</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1373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静态查找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546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704766" cy="4031873"/>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a:highlight>
                  <a:srgbClr val="FFFF00"/>
                </a:highlight>
                <a:latin typeface="华文楷体" panose="02010600040101010101" pitchFamily="2" charset="-122"/>
                <a:ea typeface="华文楷体" panose="02010600040101010101" pitchFamily="2" charset="-122"/>
              </a:rPr>
              <a:t>分块查找只要求索引表是有序的，块内元素不需要有序，因此特别适合于元素动态变化的情况。当增加或减少元素时</a:t>
            </a:r>
            <a:r>
              <a:rPr lang="zh-CN" altLang="zh-CN" sz="3200" dirty="0">
                <a:latin typeface="华文楷体" panose="02010600040101010101" pitchFamily="2" charset="-122"/>
                <a:ea typeface="华文楷体" panose="02010600040101010101" pitchFamily="2" charset="-122"/>
              </a:rPr>
              <a:t>，只需将该元素调整到所在的块即可。</a:t>
            </a: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分块查找可以有两种方式：</a:t>
            </a:r>
            <a:endParaRPr lang="en-US" altLang="zh-CN" sz="3200" dirty="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索引文件顺序查找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endParaRPr lang="en-US" altLang="zh-CN" sz="3200" dirty="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索引文件折半查找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在时间复杂度上，分块查找的速度虽然不如折半查找算法，但比顺序查找算法快得多。</a:t>
            </a:r>
          </a:p>
        </p:txBody>
      </p:sp>
      <p:sp>
        <p:nvSpPr>
          <p:cNvPr id="2" name="椭圆 1"/>
          <p:cNvSpPr/>
          <p:nvPr/>
        </p:nvSpPr>
        <p:spPr>
          <a:xfrm>
            <a:off x="11387138" y="6272213"/>
            <a:ext cx="200025" cy="285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60142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8"/>
            <a:ext cx="11162884" cy="9913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不在原来的散列表中找地址，散列表中根本就不存储实际的元素，而是存储一个单链表的首结点地址，元素存储在单链表中。</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链地址法</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552416" y="2631232"/>
            <a:ext cx="6251740" cy="3816625"/>
          </a:xfrm>
          <a:prstGeom prst="rect">
            <a:avLst/>
          </a:prstGeom>
          <a:noFill/>
          <a:ln>
            <a:noFill/>
          </a:ln>
        </p:spPr>
      </p:pic>
      <p:sp>
        <p:nvSpPr>
          <p:cNvPr id="2" name="椭圆 1"/>
          <p:cNvSpPr/>
          <p:nvPr/>
        </p:nvSpPr>
        <p:spPr>
          <a:xfrm>
            <a:off x="11615738" y="6447857"/>
            <a:ext cx="185737" cy="1672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77039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58367" y="2036362"/>
                <a:ext cx="11162884" cy="353576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查找是在一组具有松散关系的元素集合中进行的。</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在很少进行插入、删除的一组数据中进行的查找称为静态查找。静态查找的数据集合最简单的存储方法是采用顺序存储。数据元素顺序存储时，如果元素无序，可采用顺序查找，时间复杂度达到</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；如果元素有序，可采用折半查找，时间复杂度达到</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58367" y="2036362"/>
                <a:ext cx="11162884" cy="3535763"/>
              </a:xfrm>
              <a:blipFill>
                <a:blip r:embed="rId3"/>
                <a:stretch>
                  <a:fillRect l="-983" t="-172"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2817438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736325"/>
                <a:ext cx="11162884" cy="335002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在频繁进行插入、删除的一组数据中进行的查找称为动态查找。动态查找合适的存储方式是二叉查找树。二叉查找树在平衡的情况下，查找时间将达</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，和有序表的折半查找时间消耗一样。红黑树是比平衡树条件更宽松的二叉查找树，平衡树中的每个结点，其向下的各条分支高度差不超过</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；红黑树中的每个结点，其向下的各条分支高度差最多为一倍。</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736325"/>
                <a:ext cx="11162884" cy="3350025"/>
              </a:xfrm>
              <a:blipFill>
                <a:blip r:embed="rId3"/>
                <a:stretch>
                  <a:fillRect l="-983" t="-364"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41029327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9792" y="1507725"/>
            <a:ext cx="11162884" cy="512167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对于数据量很大，数据只能存储在外存储器上的情况，可以利用多线索树：</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树，为原始数据文件建立索引文件。</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树上所有的关键字都在，都分布在非叶子结点中，每个关键字在所有结点中只出现一次。每个关键字对应的原始数据记录地址附着在关键字后。叶子结点为空结点。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树仅其中一些关键字分别分布在非叶子结点中，很多关键字在所有结点中不只出现一次。所有关键字及其对应的原始数据记录地址都分布在各个叶子结点中。相比而言</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树比</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树规模小，且支持按照关键字大小从小到大顺序遍历。故</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树在建立索引文件时更加常用。</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4373239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72642" y="1689890"/>
            <a:ext cx="11162884" cy="405368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以上方法都是基于关键字的比较，致力于怎样减少关键字的比较次数。哈希方法试图完全摆脱关键字的比较，希望通过一个函数将关键字直接映射到哈希表中的某个地址上去。</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常见的哈希函数有将关键字进行简单线性变换获得地址的直接寻址法、有分析并抽取数据中某些位的数据分析法、有将数据自身变化如平方后再进行取某些中间位的平方取中法、有将长关键字序列进行折叠相加后再分析处理的折叠法。</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7363794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15517" y="1804191"/>
            <a:ext cx="11162884" cy="215344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理想的哈希函数是将不同的关键字映射到不同的地址上，但综合考虑到哈希表的负载因子，这样的函数比较难找，通常找到的哈希函数都会造成一定程度的冲突。常见的冲突解决办法有线性探测法、二次探测法和链地址法。</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86544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动态查找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752793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数据不稳定、频繁</a:t>
            </a:r>
            <a:r>
              <a:rPr lang="zh-CN" altLang="en-US" sz="3200" b="0" dirty="0">
                <a:latin typeface="华文楷体" panose="02010600040101010101" pitchFamily="2" charset="-122"/>
                <a:ea typeface="华文楷体" panose="02010600040101010101" pitchFamily="2" charset="-122"/>
              </a:rPr>
              <a:t>地</a:t>
            </a:r>
            <a:r>
              <a:rPr lang="zh-CN" altLang="zh-CN" sz="3200" b="0" dirty="0">
                <a:latin typeface="华文楷体" panose="02010600040101010101" pitchFamily="2" charset="-122"/>
                <a:ea typeface="华文楷体" panose="02010600040101010101" pitchFamily="2" charset="-122"/>
              </a:rPr>
              <a:t>插入、删</a:t>
            </a:r>
            <a:r>
              <a:rPr lang="zh-CN" altLang="en-US" sz="3200" b="0" dirty="0">
                <a:latin typeface="华文楷体" panose="02010600040101010101" pitchFamily="2" charset="-122"/>
                <a:ea typeface="华文楷体" panose="02010600040101010101" pitchFamily="2" charset="-122"/>
              </a:rPr>
              <a:t>除。</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称</a:t>
            </a:r>
            <a:r>
              <a:rPr lang="zh-CN" altLang="zh-CN" sz="3200" b="0" dirty="0">
                <a:latin typeface="华文楷体" panose="02010600040101010101" pitchFamily="2" charset="-122"/>
                <a:ea typeface="华文楷体" panose="02010600040101010101" pitchFamily="2" charset="-122"/>
              </a:rPr>
              <a:t>这组数据是</a:t>
            </a:r>
            <a:r>
              <a:rPr lang="zh-CN" altLang="zh-CN" sz="3200" dirty="0">
                <a:latin typeface="华文楷体" panose="02010600040101010101" pitchFamily="2" charset="-122"/>
                <a:ea typeface="华文楷体" panose="02010600040101010101" pitchFamily="2" charset="-122"/>
              </a:rPr>
              <a:t>动态的</a:t>
            </a:r>
            <a:r>
              <a:rPr lang="zh-CN" altLang="zh-CN" sz="3200" b="0" dirty="0">
                <a:latin typeface="华文楷体" panose="02010600040101010101" pitchFamily="2" charset="-122"/>
                <a:ea typeface="华文楷体" panose="02010600040101010101" pitchFamily="2" charset="-122"/>
              </a:rPr>
              <a:t>，</a:t>
            </a:r>
            <a:r>
              <a:rPr lang="zh-CN" altLang="en-US" sz="3200" b="0" dirty="0">
                <a:latin typeface="华文楷体" panose="02010600040101010101" pitchFamily="2" charset="-122"/>
                <a:ea typeface="华文楷体" panose="02010600040101010101" pitchFamily="2" charset="-122"/>
              </a:rPr>
              <a:t>数据集合</a:t>
            </a:r>
            <a:r>
              <a:rPr lang="zh-CN" altLang="zh-CN" sz="3200" b="0" dirty="0">
                <a:latin typeface="华文楷体" panose="02010600040101010101" pitchFamily="2" charset="-122"/>
                <a:ea typeface="华文楷体" panose="02010600040101010101" pitchFamily="2" charset="-122"/>
              </a:rPr>
              <a:t>被称为</a:t>
            </a:r>
            <a:r>
              <a:rPr lang="zh-CN" altLang="zh-CN" sz="3200" dirty="0">
                <a:latin typeface="华文楷体" panose="02010600040101010101" pitchFamily="2" charset="-122"/>
                <a:ea typeface="华文楷体" panose="02010600040101010101" pitchFamily="2" charset="-122"/>
              </a:rPr>
              <a:t>动态查找表</a:t>
            </a:r>
            <a:r>
              <a:rPr lang="zh-CN" altLang="zh-CN" sz="3200" b="0" dirty="0">
                <a:latin typeface="华文楷体" panose="02010600040101010101" pitchFamily="2" charset="-122"/>
                <a:ea typeface="华文楷体" panose="02010600040101010101" pitchFamily="2" charset="-122"/>
              </a:rPr>
              <a:t>。相应的查找技术称为</a:t>
            </a:r>
            <a:r>
              <a:rPr lang="zh-CN" altLang="zh-CN" sz="3200" dirty="0">
                <a:latin typeface="华文楷体" panose="02010600040101010101" pitchFamily="2" charset="-122"/>
                <a:ea typeface="华文楷体" panose="02010600040101010101" pitchFamily="2" charset="-122"/>
              </a:rPr>
              <a:t>动态查找技术</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动态数据的存储既要有利于数据的查找操作</a:t>
            </a:r>
            <a:r>
              <a:rPr lang="zh-CN" altLang="en-US" sz="3200" b="0" dirty="0">
                <a:latin typeface="华文楷体" panose="02010600040101010101" pitchFamily="2" charset="-122"/>
                <a:ea typeface="华文楷体" panose="02010600040101010101" pitchFamily="2" charset="-122"/>
              </a:rPr>
              <a:t>，也</a:t>
            </a:r>
            <a:r>
              <a:rPr lang="zh-CN" altLang="zh-CN" sz="3200" b="0" dirty="0">
                <a:latin typeface="华文楷体" panose="02010600040101010101" pitchFamily="2" charset="-122"/>
                <a:ea typeface="华文楷体" panose="02010600040101010101" pitchFamily="2" charset="-122"/>
              </a:rPr>
              <a:t>要有利于数据的插入、删除操作，</a:t>
            </a:r>
            <a:r>
              <a:rPr lang="zh-CN" altLang="en-US" sz="3200" b="0" dirty="0">
                <a:latin typeface="华文楷体" panose="02010600040101010101" pitchFamily="2" charset="-122"/>
                <a:ea typeface="华文楷体" panose="02010600040101010101" pitchFamily="2" charset="-122"/>
              </a:rPr>
              <a:t>故</a:t>
            </a:r>
            <a:r>
              <a:rPr lang="zh-CN" altLang="zh-CN" sz="3200" b="0" dirty="0">
                <a:latin typeface="华文楷体" panose="02010600040101010101" pitchFamily="2" charset="-122"/>
                <a:ea typeface="华文楷体" panose="02010600040101010101" pitchFamily="2" charset="-122"/>
              </a:rPr>
              <a:t>一般采用</a:t>
            </a:r>
            <a:r>
              <a:rPr lang="zh-CN" altLang="zh-CN" sz="3200" dirty="0">
                <a:latin typeface="华文楷体" panose="02010600040101010101" pitchFamily="2" charset="-122"/>
                <a:ea typeface="华文楷体" panose="02010600040101010101" pitchFamily="2" charset="-122"/>
              </a:rPr>
              <a:t>链式存储</a:t>
            </a:r>
            <a:r>
              <a:rPr lang="zh-CN" altLang="en-US" sz="3200" b="0" dirty="0">
                <a:latin typeface="华文楷体" panose="02010600040101010101" pitchFamily="2" charset="-122"/>
                <a:ea typeface="华文楷体" panose="02010600040101010101" pitchFamily="2" charset="-122"/>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动态查找技术</a:t>
            </a:r>
          </a:p>
        </p:txBody>
      </p:sp>
    </p:spTree>
    <p:extLst>
      <p:ext uri="{BB962C8B-B14F-4D97-AF65-F5344CB8AC3E}">
        <p14:creationId xmlns:p14="http://schemas.microsoft.com/office/powerpoint/2010/main" val="308232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45055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二叉查找树定义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72564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4592964"/>
          </a:xfrm>
        </p:spPr>
        <p:txBody>
          <a:bodyPr>
            <a:no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定义：</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对二叉树中的每个结点而言，其左子树上的所有结点都比它</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小，其右子树上的所有结点都比它大。</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2800" dirty="0">
                <a:latin typeface="华文楷体" panose="02010600040101010101" pitchFamily="2" charset="-122"/>
                <a:ea typeface="华文楷体" panose="02010600040101010101" pitchFamily="2" charset="-122"/>
              </a:rPr>
              <a:t>   </a:t>
            </a:r>
            <a:r>
              <a:rPr lang="zh-CN" altLang="zh-CN" sz="3200" b="0" dirty="0">
                <a:latin typeface="华文楷体" panose="02010600040101010101" pitchFamily="2" charset="-122"/>
                <a:ea typeface="华文楷体" panose="02010600040101010101" pitchFamily="2" charset="-122"/>
              </a:rPr>
              <a:t>为简化</a:t>
            </a:r>
            <a:r>
              <a:rPr lang="zh-CN" altLang="en-US" sz="3200" b="0" dirty="0">
                <a:latin typeface="华文楷体" panose="02010600040101010101" pitchFamily="2" charset="-122"/>
                <a:ea typeface="华文楷体" panose="02010600040101010101" pitchFamily="2" charset="-122"/>
              </a:rPr>
              <a:t>起见</a:t>
            </a:r>
            <a:r>
              <a:rPr lang="zh-CN" altLang="zh-CN" sz="3200" b="0" dirty="0">
                <a:latin typeface="华文楷体" panose="02010600040101010101" pitchFamily="2" charset="-122"/>
                <a:ea typeface="华文楷体" panose="02010600040101010101" pitchFamily="2" charset="-122"/>
              </a:rPr>
              <a:t>，假设数据序列中没有元素相等的情况。</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Tree>
    <p:extLst>
      <p:ext uri="{BB962C8B-B14F-4D97-AF65-F5344CB8AC3E}">
        <p14:creationId xmlns:p14="http://schemas.microsoft.com/office/powerpoint/2010/main" val="3108668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643812" y="1545564"/>
            <a:ext cx="4879910" cy="3511627"/>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157846" y="1545564"/>
            <a:ext cx="5082787" cy="3374300"/>
          </a:xfrm>
          <a:prstGeom prst="rect">
            <a:avLst/>
          </a:prstGeom>
          <a:noFill/>
          <a:ln>
            <a:noFill/>
          </a:ln>
        </p:spPr>
      </p:pic>
      <p:sp>
        <p:nvSpPr>
          <p:cNvPr id="3" name="文本框 2"/>
          <p:cNvSpPr txBox="1"/>
          <p:nvPr/>
        </p:nvSpPr>
        <p:spPr>
          <a:xfrm>
            <a:off x="849085" y="5322341"/>
            <a:ext cx="3442997" cy="646331"/>
          </a:xfrm>
          <a:prstGeom prst="rect">
            <a:avLst/>
          </a:prstGeom>
          <a:noFill/>
        </p:spPr>
        <p:txBody>
          <a:bodyPr wrap="square" rtlCol="0">
            <a:spAutoFit/>
          </a:bodyPr>
          <a:lstStyle/>
          <a:p>
            <a:r>
              <a:rPr lang="zh-CN" altLang="en-US" sz="3600" dirty="0">
                <a:latin typeface="华文楷体" panose="02010600040101010101" pitchFamily="2" charset="-122"/>
                <a:ea typeface="华文楷体" panose="02010600040101010101" pitchFamily="2" charset="-122"/>
              </a:rPr>
              <a:t>一棵二叉查找树</a:t>
            </a:r>
          </a:p>
        </p:txBody>
      </p:sp>
      <p:sp>
        <p:nvSpPr>
          <p:cNvPr id="4" name="文本框 3"/>
          <p:cNvSpPr txBox="1"/>
          <p:nvPr/>
        </p:nvSpPr>
        <p:spPr>
          <a:xfrm>
            <a:off x="5206481" y="5383897"/>
            <a:ext cx="6624735" cy="107721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常见错误：</a:t>
            </a:r>
            <a:r>
              <a:rPr lang="zh-CN" altLang="en-US" sz="3200" dirty="0">
                <a:latin typeface="华文楷体" panose="02010600040101010101" pitchFamily="2" charset="-122"/>
                <a:ea typeface="华文楷体" panose="02010600040101010101" pitchFamily="2" charset="-122"/>
              </a:rPr>
              <a:t>任一结点，左子比它小，右子比它大。</a:t>
            </a:r>
          </a:p>
        </p:txBody>
      </p:sp>
    </p:spTree>
    <p:extLst>
      <p:ext uri="{BB962C8B-B14F-4D97-AF65-F5344CB8AC3E}">
        <p14:creationId xmlns:p14="http://schemas.microsoft.com/office/powerpoint/2010/main" val="184653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341459" y="1533602"/>
            <a:ext cx="10127487" cy="4278094"/>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ifndef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#define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iostream</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seqQueue.h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using namespace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std</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82857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0" y="1346990"/>
            <a:ext cx="10005859" cy="5262979"/>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Node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friend 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 *right;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factor;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平衡因子</a:t>
            </a: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{left=NULL; right=NULL;}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 *l=NULL, Node *r=NULL)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data = x; left = l; right = r;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764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71202" y="1502688"/>
            <a:ext cx="10491051" cy="3970318"/>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*root;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9917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顺序查找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428694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341460" y="1502688"/>
            <a:ext cx="10584356" cy="3539430"/>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(){root = NULL;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levelTravese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层次遍历</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用于验证插入、删除操作</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endif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椭圆 1"/>
          <p:cNvSpPr/>
          <p:nvPr/>
        </p:nvSpPr>
        <p:spPr>
          <a:xfrm>
            <a:off x="10925816" y="6186488"/>
            <a:ext cx="232722"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3643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1205098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1993433"/>
            <a:ext cx="5828522" cy="1077218"/>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根据二叉查找树定义，分别查找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4133553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96450" cy="3539430"/>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递归方法：</a:t>
            </a:r>
            <a:endParaRPr lang="en-US" altLang="zh-CN" sz="3200" b="1"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为空，</a:t>
            </a:r>
            <a:r>
              <a:rPr lang="zh-CN" altLang="zh-CN" sz="3200" dirty="0">
                <a:latin typeface="华文楷体" panose="02010600040101010101" pitchFamily="2" charset="-122"/>
                <a:ea typeface="华文楷体" panose="02010600040101010101" pitchFamily="2" charset="-122"/>
              </a:rPr>
              <a:t>查找</a:t>
            </a:r>
            <a:r>
              <a:rPr lang="zh-CN" altLang="en-US" sz="3200" dirty="0">
                <a:latin typeface="华文楷体" panose="02010600040101010101" pitchFamily="2" charset="-122"/>
                <a:ea typeface="华文楷体" panose="02010600040101010101" pitchFamily="2" charset="-122"/>
              </a:rPr>
              <a:t>失败</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否则和根结点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比较，相同则查找成功；</a:t>
            </a:r>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不相同但比根结点值小，在以其左子为根的二叉查找树中</a:t>
            </a:r>
            <a:r>
              <a:rPr lang="zh-CN" altLang="en-US" sz="3200" dirty="0">
                <a:latin typeface="华文楷体" panose="02010600040101010101" pitchFamily="2" charset="-122"/>
                <a:ea typeface="华文楷体" panose="02010600040101010101" pitchFamily="2" charset="-122"/>
              </a:rPr>
              <a:t>继续查找</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不相同但比根结点值大，在以其右子为根的二叉查找树中继续</a:t>
            </a:r>
            <a:r>
              <a:rPr lang="zh-CN" altLang="en-US" sz="3200" dirty="0">
                <a:latin typeface="华文楷体" panose="02010600040101010101" pitchFamily="2" charset="-122"/>
                <a:ea typeface="华文楷体" panose="02010600040101010101" pitchFamily="2" charset="-122"/>
              </a:rPr>
              <a:t>查找</a:t>
            </a:r>
            <a:r>
              <a:rPr lang="zh-CN" altLang="zh-CN" sz="3200" dirty="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33506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552263"/>
            <a:ext cx="10015519"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8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24097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25608" y="758519"/>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96450" cy="304698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非递归方法：</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以</a:t>
            </a: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为当前结点。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如果当前结点不为空，待查结点和当前结点比较，如果值相等</a:t>
            </a:r>
            <a:r>
              <a:rPr lang="zh-CN" altLang="zh-CN" sz="3200" dirty="0">
                <a:latin typeface="华文楷体" panose="02010600040101010101" pitchFamily="2" charset="-122"/>
                <a:ea typeface="华文楷体" panose="02010600040101010101" pitchFamily="2" charset="-122"/>
              </a:rPr>
              <a:t>则查找成功；</a:t>
            </a:r>
            <a:r>
              <a:rPr lang="zh-CN" altLang="en-US" sz="3200" dirty="0">
                <a:latin typeface="华文楷体" panose="02010600040101010101" pitchFamily="2" charset="-122"/>
                <a:ea typeface="华文楷体" panose="02010600040101010101" pitchFamily="2" charset="-122"/>
              </a:rPr>
              <a:t>如果比当前结点值小，设其左子为当前结点；如果比当前结点值大，设其右子为当前结点；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反复如此，直到当前结点为空。</a:t>
            </a:r>
          </a:p>
        </p:txBody>
      </p:sp>
    </p:spTree>
    <p:extLst>
      <p:ext uri="{BB962C8B-B14F-4D97-AF65-F5344CB8AC3E}">
        <p14:creationId xmlns:p14="http://schemas.microsoft.com/office/powerpoint/2010/main" val="904928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346990"/>
            <a:ext cx="12124238" cy="5386090"/>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p = root;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 == p-&gt;data)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p-&gt;data)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93680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21805" cy="1754326"/>
          </a:xfrm>
          <a:prstGeom prst="rect">
            <a:avLst/>
          </a:prstGeom>
          <a:noFill/>
        </p:spPr>
        <p:txBody>
          <a:bodyPr wrap="square" rtlCol="0">
            <a:spAutoFit/>
          </a:bodyPr>
          <a:lstStyle/>
          <a:p>
            <a:r>
              <a:rPr lang="zh-CN" altLang="en-US" sz="3600" b="1" dirty="0">
                <a:latin typeface="华文楷体" panose="02010600040101010101" pitchFamily="2" charset="-122"/>
                <a:ea typeface="华文楷体" panose="02010600040101010101" pitchFamily="2" charset="-122"/>
              </a:rPr>
              <a:t>时间复杂度：</a:t>
            </a:r>
            <a:endParaRPr lang="en-US" altLang="zh-CN" sz="3600" b="1" dirty="0">
              <a:latin typeface="华文楷体" panose="02010600040101010101" pitchFamily="2" charset="-122"/>
              <a:ea typeface="华文楷体" panose="02010600040101010101" pitchFamily="2" charset="-122"/>
            </a:endParaRPr>
          </a:p>
          <a:p>
            <a:r>
              <a:rPr lang="zh-CN" altLang="en-US" sz="3600" dirty="0">
                <a:latin typeface="华文楷体" panose="02010600040101010101" pitchFamily="2" charset="-122"/>
                <a:ea typeface="华文楷体" panose="02010600040101010101" pitchFamily="2" charset="-122"/>
              </a:rPr>
              <a:t>从根开始逐层比较，比较次数最多为二叉树的高度，</a:t>
            </a:r>
            <a:endParaRPr lang="en-US" altLang="zh-CN" sz="3600" dirty="0">
              <a:latin typeface="华文楷体" panose="02010600040101010101" pitchFamily="2" charset="-122"/>
              <a:ea typeface="华文楷体" panose="02010600040101010101" pitchFamily="2" charset="-122"/>
            </a:endParaRPr>
          </a:p>
          <a:p>
            <a:r>
              <a:rPr lang="zh-CN" altLang="en-US" sz="3600" dirty="0">
                <a:latin typeface="华文楷体" panose="02010600040101010101" pitchFamily="2" charset="-122"/>
                <a:ea typeface="华文楷体" panose="02010600040101010101" pitchFamily="2" charset="-122"/>
              </a:rPr>
              <a:t>故时间复杂度为二叉树高度。</a:t>
            </a:r>
            <a:endParaRPr lang="en-US" altLang="zh-CN" sz="3600" dirty="0">
              <a:latin typeface="华文楷体" panose="02010600040101010101" pitchFamily="2" charset="-122"/>
              <a:ea typeface="华文楷体" panose="02010600040101010101" pitchFamily="2" charset="-122"/>
            </a:endParaRPr>
          </a:p>
        </p:txBody>
      </p:sp>
      <p:sp>
        <p:nvSpPr>
          <p:cNvPr id="3" name="椭圆 2"/>
          <p:cNvSpPr/>
          <p:nvPr/>
        </p:nvSpPr>
        <p:spPr>
          <a:xfrm>
            <a:off x="11387138" y="6343650"/>
            <a:ext cx="276127" cy="2714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6516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3076845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1993433"/>
            <a:ext cx="5828522" cy="646331"/>
          </a:xfrm>
          <a:prstGeom prst="rect">
            <a:avLst/>
          </a:prstGeom>
          <a:noFill/>
        </p:spPr>
        <p:txBody>
          <a:bodyPr wrap="square" rtlCol="0">
            <a:spAutoFit/>
          </a:bodyPr>
          <a:lstStyle/>
          <a:p>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20</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131342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639883"/>
            <a:ext cx="11162884" cy="4960942"/>
          </a:xfrm>
        </p:spPr>
        <p:txBody>
          <a:bodyPr>
            <a:no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内存中的一组数据相对稳定、鲜有变化，就说这组数据是</a:t>
            </a:r>
            <a:r>
              <a:rPr lang="zh-CN" altLang="zh-CN" sz="3200" dirty="0">
                <a:latin typeface="华文楷体" panose="02010600040101010101" pitchFamily="2" charset="-122"/>
                <a:ea typeface="华文楷体" panose="02010600040101010101" pitchFamily="2" charset="-122"/>
              </a:rPr>
              <a:t>静态的</a:t>
            </a:r>
            <a:r>
              <a:rPr lang="zh-CN" altLang="zh-CN" sz="3200" b="0" dirty="0">
                <a:latin typeface="华文楷体" panose="02010600040101010101" pitchFamily="2" charset="-122"/>
                <a:ea typeface="华文楷体" panose="02010600040101010101" pitchFamily="2" charset="-122"/>
              </a:rPr>
              <a:t>，它被称为</a:t>
            </a:r>
            <a:r>
              <a:rPr lang="zh-CN" altLang="zh-CN" sz="3200" dirty="0">
                <a:latin typeface="华文楷体" panose="02010600040101010101" pitchFamily="2" charset="-122"/>
                <a:ea typeface="华文楷体" panose="02010600040101010101" pitchFamily="2" charset="-122"/>
              </a:rPr>
              <a:t>静态查找表</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静态数据的存储仅需朝着有利于查找的目标来完成，最便利的存储方式是</a:t>
            </a:r>
            <a:r>
              <a:rPr lang="zh-CN" altLang="zh-CN" sz="3200" dirty="0">
                <a:latin typeface="华文楷体" panose="02010600040101010101" pitchFamily="2" charset="-122"/>
                <a:ea typeface="华文楷体" panose="02010600040101010101" pitchFamily="2" charset="-122"/>
              </a:rPr>
              <a:t>顺序存储</a:t>
            </a:r>
            <a:r>
              <a:rPr lang="zh-CN" altLang="zh-CN" sz="3200" b="0" dirty="0">
                <a:latin typeface="华文楷体" panose="02010600040101010101" pitchFamily="2" charset="-122"/>
                <a:ea typeface="华文楷体" panose="02010600040101010101" pitchFamily="2" charset="-122"/>
              </a:rPr>
              <a:t>，相应的查找技术称</a:t>
            </a:r>
            <a:r>
              <a:rPr lang="zh-CN" altLang="zh-CN" sz="3200" dirty="0">
                <a:latin typeface="华文楷体" panose="02010600040101010101" pitchFamily="2" charset="-122"/>
                <a:ea typeface="华文楷体" panose="02010600040101010101" pitchFamily="2" charset="-122"/>
              </a:rPr>
              <a:t>静态查找技术</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对于用数组实现顺序存储的一组数据，如果用户给出了一个待查找的值，简单而直观的方法便是对这组数据挨个查找</a:t>
            </a:r>
            <a:r>
              <a:rPr lang="zh-CN" altLang="en-US" sz="3200" b="0" dirty="0">
                <a:latin typeface="华文楷体" panose="02010600040101010101" pitchFamily="2" charset="-122"/>
                <a:ea typeface="华文楷体" panose="02010600040101010101" pitchFamily="2" charset="-122"/>
              </a:rPr>
              <a:t>，即</a:t>
            </a:r>
            <a:r>
              <a:rPr lang="zh-CN" altLang="en-US" sz="3200" dirty="0">
                <a:latin typeface="华文楷体" panose="02010600040101010101" pitchFamily="2" charset="-122"/>
                <a:ea typeface="华文楷体" panose="02010600040101010101" pitchFamily="2" charset="-122"/>
              </a:rPr>
              <a:t>顺序查找</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静态查找技术</a:t>
            </a:r>
          </a:p>
        </p:txBody>
      </p:sp>
    </p:spTree>
    <p:extLst>
      <p:ext uri="{BB962C8B-B14F-4D97-AF65-F5344CB8AC3E}">
        <p14:creationId xmlns:p14="http://schemas.microsoft.com/office/powerpoint/2010/main" val="3737731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794860"/>
            <a:ext cx="11396450" cy="3970318"/>
          </a:xfrm>
          <a:prstGeom prst="rect">
            <a:avLst/>
          </a:prstGeom>
          <a:noFill/>
        </p:spPr>
        <p:txBody>
          <a:bodyPr wrap="square" rtlCol="0">
            <a:spAutoFit/>
          </a:bodyPr>
          <a:lstStyle/>
          <a:p>
            <a:r>
              <a:rPr lang="zh-CN" altLang="en-US" sz="3600" b="1" dirty="0">
                <a:latin typeface="华文楷体" panose="02010600040101010101" pitchFamily="2" charset="-122"/>
                <a:ea typeface="华文楷体" panose="02010600040101010101" pitchFamily="2" charset="-122"/>
              </a:rPr>
              <a:t>递归方法：</a:t>
            </a:r>
            <a:endParaRPr lang="en-US" altLang="zh-CN" sz="3600" b="1" dirty="0">
              <a:latin typeface="华文楷体" panose="02010600040101010101" pitchFamily="2" charset="-122"/>
              <a:ea typeface="华文楷体" panose="02010600040101010101" pitchFamily="2" charset="-122"/>
            </a:endParaRPr>
          </a:p>
          <a:p>
            <a:r>
              <a:rPr lang="zh-CN" altLang="zh-CN" sz="3600" dirty="0">
                <a:latin typeface="华文楷体" panose="02010600040101010101" pitchFamily="2" charset="-122"/>
                <a:ea typeface="华文楷体" panose="02010600040101010101" pitchFamily="2" charset="-122"/>
              </a:rPr>
              <a:t>根</a:t>
            </a:r>
            <a:r>
              <a:rPr lang="zh-CN" altLang="en-US" sz="3600" dirty="0">
                <a:latin typeface="华文楷体" panose="02010600040101010101" pitchFamily="2" charset="-122"/>
                <a:ea typeface="华文楷体" panose="02010600040101010101" pitchFamily="2" charset="-122"/>
              </a:rPr>
              <a:t>为空，直接插入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r>
              <a:rPr lang="zh-CN" altLang="zh-CN" sz="3600" dirty="0">
                <a:latin typeface="华文楷体" panose="02010600040101010101" pitchFamily="2" charset="-122"/>
                <a:ea typeface="华文楷体" panose="02010600040101010101" pitchFamily="2" charset="-122"/>
              </a:rPr>
              <a:t>否则和根结点</a:t>
            </a:r>
            <a:r>
              <a:rPr lang="zh-CN" altLang="en-US" sz="3600" dirty="0">
                <a:latin typeface="华文楷体" panose="02010600040101010101" pitchFamily="2" charset="-122"/>
                <a:ea typeface="华文楷体" panose="02010600040101010101" pitchFamily="2" charset="-122"/>
              </a:rPr>
              <a:t>值</a:t>
            </a:r>
            <a:r>
              <a:rPr lang="zh-CN" altLang="zh-CN" sz="3600" dirty="0">
                <a:latin typeface="华文楷体" panose="02010600040101010101" pitchFamily="2" charset="-122"/>
                <a:ea typeface="华文楷体" panose="02010600040101010101" pitchFamily="2" charset="-122"/>
              </a:rPr>
              <a:t>比较，相同则</a:t>
            </a:r>
            <a:r>
              <a:rPr lang="zh-CN" altLang="en-US" sz="3600" dirty="0">
                <a:latin typeface="华文楷体" panose="02010600040101010101" pitchFamily="2" charset="-122"/>
                <a:ea typeface="华文楷体" panose="02010600040101010101" pitchFamily="2" charset="-122"/>
              </a:rPr>
              <a:t>无需插入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r>
              <a:rPr lang="zh-CN" altLang="zh-CN" sz="3600" dirty="0">
                <a:latin typeface="华文楷体" panose="02010600040101010101" pitchFamily="2" charset="-122"/>
                <a:ea typeface="华文楷体" panose="02010600040101010101" pitchFamily="2" charset="-122"/>
              </a:rPr>
              <a:t>不相同但比根结点值小，在以其左子为根的二叉查找树中</a:t>
            </a:r>
            <a:r>
              <a:rPr lang="zh-CN" altLang="en-US" sz="3600" dirty="0">
                <a:latin typeface="华文楷体" panose="02010600040101010101" pitchFamily="2" charset="-122"/>
                <a:ea typeface="华文楷体" panose="02010600040101010101" pitchFamily="2" charset="-122"/>
              </a:rPr>
              <a:t>继续插入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r>
              <a:rPr lang="zh-CN" altLang="zh-CN" sz="3600" dirty="0">
                <a:latin typeface="华文楷体" panose="02010600040101010101" pitchFamily="2" charset="-122"/>
                <a:ea typeface="华文楷体" panose="02010600040101010101" pitchFamily="2" charset="-122"/>
              </a:rPr>
              <a:t>不相同但比根结点值大，在以其右子为根的二叉查找树中继续</a:t>
            </a:r>
            <a:r>
              <a:rPr lang="zh-CN" altLang="en-US" sz="3600" dirty="0">
                <a:latin typeface="华文楷体" panose="02010600040101010101" pitchFamily="2" charset="-122"/>
                <a:ea typeface="华文楷体" panose="02010600040101010101" pitchFamily="2" charset="-122"/>
              </a:rPr>
              <a:t>插入</a:t>
            </a:r>
            <a:r>
              <a:rPr lang="zh-CN" altLang="zh-CN" sz="3600" dirty="0">
                <a:latin typeface="华文楷体" panose="02010600040101010101" pitchFamily="2" charset="-122"/>
                <a:ea typeface="华文楷体" panose="02010600040101010101" pitchFamily="2" charset="-122"/>
              </a:rPr>
              <a:t>。</a:t>
            </a:r>
            <a:endParaRPr lang="zh-CN" altLang="en-US"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45071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498623" y="1552263"/>
            <a:ext cx="11265822" cy="4955203"/>
          </a:xfrm>
          <a:prstGeom prst="rect">
            <a:avLst/>
          </a:prstGeom>
          <a:noFill/>
        </p:spPr>
        <p:txBody>
          <a:bodyPr wrap="square" rtlCol="0">
            <a:spAutoFit/>
          </a:bodyPr>
          <a:lstStyle/>
          <a:p>
            <a:r>
              <a:rPr lang="zh-CN" altLang="en-US" sz="36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 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已存在，结束插入</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3737112" y="4512364"/>
            <a:ext cx="8627167" cy="107721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注意！ </a:t>
            </a:r>
            <a:endParaRPr lang="en-US" altLang="zh-CN" sz="3200" b="1"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参数</a:t>
            </a:r>
            <a:r>
              <a:rPr lang="en-US" altLang="zh-CN" sz="3200" b="1" dirty="0">
                <a:latin typeface="华文楷体" panose="02010600040101010101" pitchFamily="2" charset="-122"/>
                <a:ea typeface="华文楷体" panose="02010600040101010101" pitchFamily="2" charset="-122"/>
              </a:rPr>
              <a:t>t</a:t>
            </a:r>
            <a:r>
              <a:rPr lang="zh-CN" altLang="en-US" sz="3200" b="1" dirty="0">
                <a:latin typeface="华文楷体" panose="02010600040101010101" pitchFamily="2" charset="-122"/>
                <a:ea typeface="华文楷体" panose="02010600040101010101" pitchFamily="2" charset="-122"/>
              </a:rPr>
              <a:t>用了引用形式，完成了新结点的父子关联</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7862893" y="1552263"/>
            <a:ext cx="4122888" cy="2739516"/>
          </a:xfrm>
          <a:prstGeom prst="rect">
            <a:avLst/>
          </a:prstGeom>
          <a:noFill/>
          <a:ln>
            <a:noFill/>
          </a:ln>
        </p:spPr>
      </p:pic>
    </p:spTree>
    <p:extLst>
      <p:ext uri="{BB962C8B-B14F-4D97-AF65-F5344CB8AC3E}">
        <p14:creationId xmlns:p14="http://schemas.microsoft.com/office/powerpoint/2010/main" val="656138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2053492"/>
            <a:ext cx="9645503" cy="4132995"/>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非递归方法一：</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如果根为空，创建新结点作为根结点。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如果根不为空，设置当前结点为根结点。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将待插入元素和当前结点比较，值相等</a:t>
            </a:r>
            <a:r>
              <a:rPr lang="zh-CN" altLang="zh-CN" sz="3200" dirty="0">
                <a:latin typeface="华文楷体" panose="02010600040101010101" pitchFamily="2" charset="-122"/>
                <a:ea typeface="华文楷体" panose="02010600040101010101" pitchFamily="2" charset="-122"/>
              </a:rPr>
              <a:t>则</a:t>
            </a:r>
            <a:r>
              <a:rPr lang="zh-CN" altLang="en-US" sz="3200" dirty="0">
                <a:latin typeface="华文楷体" panose="02010600040101010101" pitchFamily="2" charset="-122"/>
                <a:ea typeface="华文楷体" panose="02010600040101010101" pitchFamily="2" charset="-122"/>
              </a:rPr>
              <a:t>无需插入</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若值小于当前结点，且当前结点无左子，创建新结点作为其左子，否则将其左子作为当前结点，继续比较；</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若值大于当前结点，且当前结点无右子，创建新结点作为其右子，否则将其右子作为当前结点，继续比较</a:t>
            </a:r>
            <a:r>
              <a:rPr lang="zh-CN" altLang="en-US"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19660" y="715657"/>
            <a:ext cx="3710377" cy="2784781"/>
          </a:xfrm>
          <a:prstGeom prst="rect">
            <a:avLst/>
          </a:prstGeom>
          <a:noFill/>
          <a:ln>
            <a:noFill/>
          </a:ln>
        </p:spPr>
      </p:pic>
    </p:spTree>
    <p:extLst>
      <p:ext uri="{BB962C8B-B14F-4D97-AF65-F5344CB8AC3E}">
        <p14:creationId xmlns:p14="http://schemas.microsoft.com/office/powerpoint/2010/main" val="3450443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52263"/>
            <a:ext cx="11265822"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如果查找树的根为空，直接建立一个结点并作为根结点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root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75667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799" y="671691"/>
            <a:ext cx="11265822" cy="6124754"/>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(x==p-&gt;data)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已经在二叉树中</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(!p-&gt;left)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p-&gt;left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右子为空，插入位置即此地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p-&gt;right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2236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59" y="1496281"/>
            <a:ext cx="11620385" cy="4524315"/>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非递归方法二：</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设置一个父结点指针，和父子类型参数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flag(0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左子、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右子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设根为当前结点，父结点指针为空。</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反复进行以下操作，直到当前结点为空：</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待插入元素和当前结点比较，值相等</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则</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无需插入</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若值小于当前结点，父结点设为当前结点，当前结点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改为其左子；</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若值大于当前结点，父结点设为当前结点，当前结点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改为其右子；</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34743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1" y="1496281"/>
            <a:ext cx="11602890" cy="304698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创建新结点。</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若父结点为空，根指针置为新结点。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，新结点作为父结点的左子链入。</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，新结点作为父结点的右子链入。</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2349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52263"/>
            <a:ext cx="11265822" cy="4524315"/>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parent=NULL;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flag;</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(x==p-&gt;data) return;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已存在，无需插入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22416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460" y="1175544"/>
            <a:ext cx="11265822" cy="4832092"/>
          </a:xfrm>
          <a:prstGeom prst="rect">
            <a:avLst/>
          </a:prstGeom>
          <a:noFill/>
        </p:spPr>
        <p:txBody>
          <a:bodyPr wrap="square" rtlCol="0">
            <a:spAutoFit/>
          </a:bodyPr>
          <a:lstStyle/>
          <a:p>
            <a:r>
              <a:rPr lang="en-US" altLang="zh-CN" sz="2800" dirty="0"/>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(x&lt;p-&gt;data)   {   flag=0;     p=p-&gt;left; }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的左子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   flag=1;     p=p-&gt;right; }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的右子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 root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   //parent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为空，表示二叉树为空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(flag==0) parent-&gt;left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parent-&gt;right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29369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89587"/>
            <a:ext cx="10967242" cy="2616101"/>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时间复杂度：</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为找到合适的插入位置，需要从根开始逐层比较，</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本质上还是在查找，查找中比较次数最多为二叉树的高度，故时间复杂度为二叉树高度。</a:t>
            </a:r>
            <a:endParaRPr lang="en-US" altLang="zh-CN" sz="3200" dirty="0">
              <a:latin typeface="华文楷体" panose="02010600040101010101" pitchFamily="2" charset="-122"/>
              <a:ea typeface="华文楷体" panose="02010600040101010101" pitchFamily="2" charset="-122"/>
            </a:endParaRPr>
          </a:p>
          <a:p>
            <a:endParaRPr lang="en-US" altLang="zh-CN" sz="3600" dirty="0"/>
          </a:p>
        </p:txBody>
      </p:sp>
      <p:sp>
        <p:nvSpPr>
          <p:cNvPr id="3" name="椭圆 2"/>
          <p:cNvSpPr/>
          <p:nvPr/>
        </p:nvSpPr>
        <p:spPr>
          <a:xfrm>
            <a:off x="11430000" y="6286500"/>
            <a:ext cx="171450"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500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90594"/>
            <a:ext cx="11273116" cy="5089109"/>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常用方法是：把</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下标位置设置成一个</a:t>
            </a:r>
            <a:r>
              <a:rPr lang="zh-CN" altLang="en-US" sz="2800" dirty="0">
                <a:ea typeface="华文楷体" panose="02010600040101010101" pitchFamily="2" charset="-122"/>
                <a:cs typeface="Times New Roman" panose="02020603050405020304" pitchFamily="18" charset="0"/>
              </a:rPr>
              <a:t>哨兵位</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当要查找数据</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时，首先将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存入哨兵位，然后从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下标开始向前一直找到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下标。假设下标</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的数据是要查找的</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，则当</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大于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时，表示查找成功；</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等于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时，表示查找不成功。加哨兵位的好处是避免了逐个检查数组元素时还要首先检测下标是否越界，用</a:t>
            </a:r>
            <a:r>
              <a:rPr lang="zh-CN" altLang="en-US" sz="2800" b="0" dirty="0">
                <a:ea typeface="华文楷体" panose="02010600040101010101" pitchFamily="2" charset="-122"/>
                <a:cs typeface="Times New Roman" panose="02020603050405020304" pitchFamily="18" charset="0"/>
              </a:rPr>
              <a:t>浪费</a:t>
            </a:r>
            <a:r>
              <a:rPr lang="zh-CN" altLang="zh-CN" sz="2800" b="0" dirty="0">
                <a:ea typeface="华文楷体" panose="02010600040101010101" pitchFamily="2" charset="-122"/>
                <a:cs typeface="Times New Roman" panose="02020603050405020304" pitchFamily="18" charset="0"/>
              </a:rPr>
              <a:t>一个空间的方式换取时间，提高了效率。</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顺序查找</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042984" y="4632845"/>
            <a:ext cx="7870068" cy="1753118"/>
          </a:xfrm>
          <a:prstGeom prst="rect">
            <a:avLst/>
          </a:prstGeom>
          <a:noFill/>
          <a:ln>
            <a:noFill/>
          </a:ln>
        </p:spPr>
      </p:pic>
    </p:spTree>
    <p:extLst>
      <p:ext uri="{BB962C8B-B14F-4D97-AF65-F5344CB8AC3E}">
        <p14:creationId xmlns:p14="http://schemas.microsoft.com/office/powerpoint/2010/main" val="1032442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2739413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二叉查找树的删除</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2169092"/>
            <a:ext cx="5840963" cy="1569660"/>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分别删除</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35</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删除后，依然保持为二叉查找树</a:t>
            </a:r>
          </a:p>
        </p:txBody>
      </p:sp>
    </p:spTree>
    <p:extLst>
      <p:ext uri="{BB962C8B-B14F-4D97-AF65-F5344CB8AC3E}">
        <p14:creationId xmlns:p14="http://schemas.microsoft.com/office/powerpoint/2010/main" val="1936474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534919" y="1056841"/>
            <a:ext cx="9881054" cy="4112319"/>
          </a:xfrm>
          <a:prstGeom prst="rect">
            <a:avLst/>
          </a:prstGeom>
          <a:noFill/>
          <a:ln>
            <a:noFill/>
          </a:ln>
        </p:spPr>
      </p:pic>
      <p:sp>
        <p:nvSpPr>
          <p:cNvPr id="3" name="标题 2"/>
          <p:cNvSpPr>
            <a:spLocks noGrp="1"/>
          </p:cNvSpPr>
          <p:nvPr>
            <p:ph type="title"/>
          </p:nvPr>
        </p:nvSpPr>
        <p:spPr>
          <a:xfrm>
            <a:off x="2038772" y="5617029"/>
            <a:ext cx="5966036" cy="574183"/>
          </a:xfrm>
        </p:spPr>
        <p:txBody>
          <a:bodyPr/>
          <a:lstStyle/>
          <a:p>
            <a:r>
              <a:rPr lang="zh-CN" altLang="en-US" b="0" dirty="0">
                <a:solidFill>
                  <a:schemeClr val="tx1"/>
                </a:solidFill>
                <a:latin typeface="华文楷体" panose="02010600040101010101" pitchFamily="2" charset="-122"/>
                <a:ea typeface="华文楷体" panose="02010600040101010101" pitchFamily="2" charset="-122"/>
              </a:rPr>
              <a:t>直接删除，依然为一棵查找树</a:t>
            </a:r>
          </a:p>
        </p:txBody>
      </p:sp>
    </p:spTree>
    <p:extLst>
      <p:ext uri="{BB962C8B-B14F-4D97-AF65-F5344CB8AC3E}">
        <p14:creationId xmlns:p14="http://schemas.microsoft.com/office/powerpoint/2010/main" val="1551454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69074" y="5505062"/>
            <a:ext cx="8915367" cy="574183"/>
          </a:xfrm>
        </p:spPr>
        <p:txBody>
          <a:bodyPr>
            <a:normAutofit/>
          </a:bodyPr>
          <a:lstStyle/>
          <a:p>
            <a:r>
              <a:rPr lang="zh-CN" altLang="en-US" b="0" dirty="0">
                <a:solidFill>
                  <a:schemeClr val="tx1"/>
                </a:solidFill>
                <a:latin typeface="华文楷体" panose="02010600040101010101" pitchFamily="2" charset="-122"/>
                <a:ea typeface="华文楷体" panose="02010600040101010101" pitchFamily="2" charset="-122"/>
              </a:rPr>
              <a:t>用唯一孩子结点替代删除位置上的结点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569074" y="922822"/>
            <a:ext cx="9702305" cy="4209014"/>
          </a:xfrm>
          <a:prstGeom prst="rect">
            <a:avLst/>
          </a:prstGeom>
          <a:noFill/>
          <a:ln>
            <a:noFill/>
          </a:ln>
        </p:spPr>
      </p:pic>
    </p:spTree>
    <p:extLst>
      <p:ext uri="{BB962C8B-B14F-4D97-AF65-F5344CB8AC3E}">
        <p14:creationId xmlns:p14="http://schemas.microsoft.com/office/powerpoint/2010/main" val="4160561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30629" y="663899"/>
            <a:ext cx="8845420" cy="5942173"/>
          </a:xfrm>
          <a:prstGeom prst="rect">
            <a:avLst/>
          </a:prstGeom>
          <a:noFill/>
          <a:ln>
            <a:noFill/>
          </a:ln>
        </p:spPr>
      </p:pic>
      <p:sp>
        <p:nvSpPr>
          <p:cNvPr id="6" name="文本框 5"/>
          <p:cNvSpPr txBox="1"/>
          <p:nvPr/>
        </p:nvSpPr>
        <p:spPr>
          <a:xfrm>
            <a:off x="8976049" y="583570"/>
            <a:ext cx="2911151" cy="6247864"/>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找替身结点</a:t>
            </a:r>
            <a:endParaRPr lang="en-US" altLang="zh-CN" sz="3200" b="1"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2800" dirty="0">
                <a:highlight>
                  <a:srgbClr val="FFFF00"/>
                </a:highlight>
                <a:latin typeface="华文楷体" panose="02010600040101010101" pitchFamily="2" charset="-122"/>
                <a:ea typeface="华文楷体" panose="02010600040101010101" pitchFamily="2" charset="-122"/>
              </a:rPr>
              <a:t>左子树上的最大结点；即沿左子一路右子找下去。</a:t>
            </a:r>
            <a:endParaRPr lang="en-US" altLang="zh-CN" sz="2800" dirty="0">
              <a:highlight>
                <a:srgbClr val="FFFF00"/>
              </a:highlight>
              <a:latin typeface="华文楷体" panose="02010600040101010101" pitchFamily="2" charset="-122"/>
              <a:ea typeface="华文楷体" panose="02010600040101010101" pitchFamily="2" charset="-122"/>
            </a:endParaRPr>
          </a:p>
          <a:p>
            <a:r>
              <a:rPr lang="en-US" altLang="zh-CN" sz="2800" dirty="0">
                <a:highlight>
                  <a:srgbClr val="FFFF00"/>
                </a:highlight>
                <a:latin typeface="华文楷体" panose="02010600040101010101" pitchFamily="2" charset="-122"/>
                <a:ea typeface="华文楷体" panose="02010600040101010101" pitchFamily="2" charset="-122"/>
              </a:rPr>
              <a:t> </a:t>
            </a:r>
            <a:r>
              <a:rPr lang="zh-CN" altLang="en-US" sz="2800" dirty="0">
                <a:highlight>
                  <a:srgbClr val="FFFF00"/>
                </a:highlight>
                <a:latin typeface="华文楷体" panose="02010600040101010101" pitchFamily="2" charset="-122"/>
                <a:ea typeface="华文楷体" panose="02010600040101010101" pitchFamily="2" charset="-122"/>
              </a:rPr>
              <a:t>或右子树上</a:t>
            </a:r>
            <a:endParaRPr lang="en-US" altLang="zh-CN" sz="2800" dirty="0">
              <a:highlight>
                <a:srgbClr val="FFFF00"/>
              </a:highlight>
              <a:latin typeface="华文楷体" panose="02010600040101010101" pitchFamily="2" charset="-122"/>
              <a:ea typeface="华文楷体" panose="02010600040101010101" pitchFamily="2" charset="-122"/>
            </a:endParaRPr>
          </a:p>
          <a:p>
            <a:r>
              <a:rPr lang="zh-CN" altLang="en-US" sz="2800" dirty="0">
                <a:highlight>
                  <a:srgbClr val="FFFF00"/>
                </a:highlight>
                <a:latin typeface="华文楷体" panose="02010600040101010101" pitchFamily="2" charset="-122"/>
                <a:ea typeface="华文楷体" panose="02010600040101010101" pitchFamily="2" charset="-122"/>
              </a:rPr>
              <a:t>上最小结点。</a:t>
            </a:r>
            <a:r>
              <a:rPr lang="zh-CN" altLang="en-US" sz="2800" dirty="0">
                <a:latin typeface="华文楷体" panose="02010600040101010101" pitchFamily="2" charset="-122"/>
                <a:ea typeface="华文楷体" panose="02010600040101010101" pitchFamily="2" charset="-122"/>
              </a:rPr>
              <a:t>即沿右子一路左子找下去。</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最后变为删替身结点。它最多只有一个孩子。问题转化为前两种。</a:t>
            </a:r>
          </a:p>
        </p:txBody>
      </p:sp>
    </p:spTree>
    <p:extLst>
      <p:ext uri="{BB962C8B-B14F-4D97-AF65-F5344CB8AC3E}">
        <p14:creationId xmlns:p14="http://schemas.microsoft.com/office/powerpoint/2010/main" val="3655685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494823"/>
            <a:ext cx="11396450" cy="4031873"/>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递归方法：</a:t>
            </a:r>
            <a:endParaRPr lang="en-US" altLang="zh-CN" sz="3200" b="1" dirty="0">
              <a:latin typeface="华文楷体" panose="02010600040101010101" pitchFamily="2" charset="-122"/>
              <a:ea typeface="华文楷体" panose="02010600040101010101" pitchFamily="2" charset="-122"/>
            </a:endParaRPr>
          </a:p>
          <a:p>
            <a:endParaRPr lang="en-US" altLang="zh-CN" sz="3200" b="1"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为空，删除结束</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否则和根结点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比较，相同</a:t>
            </a:r>
            <a:r>
              <a:rPr lang="zh-CN" altLang="en-US" sz="3200" dirty="0">
                <a:latin typeface="华文楷体" panose="02010600040101010101" pitchFamily="2" charset="-122"/>
                <a:ea typeface="华文楷体" panose="02010600040101010101" pitchFamily="2" charset="-122"/>
              </a:rPr>
              <a:t>则实施三种删除</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不相同但比根结点值小，在以其左子为根的二叉查找树中</a:t>
            </a:r>
            <a:r>
              <a:rPr lang="zh-CN" altLang="en-US" sz="3200" dirty="0">
                <a:latin typeface="华文楷体" panose="02010600040101010101" pitchFamily="2" charset="-122"/>
                <a:ea typeface="华文楷体" panose="02010600040101010101" pitchFamily="2" charset="-122"/>
              </a:rPr>
              <a:t>继续删除</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不相同但比根结点值大，在以其右子为根的二叉查找树中继续</a:t>
            </a:r>
            <a:r>
              <a:rPr lang="zh-CN" altLang="en-US" sz="3200" dirty="0">
                <a:latin typeface="华文楷体" panose="02010600040101010101" pitchFamily="2" charset="-122"/>
                <a:ea typeface="华文楷体" panose="02010600040101010101" pitchFamily="2" charset="-122"/>
              </a:rPr>
              <a:t>删除</a:t>
            </a:r>
            <a:r>
              <a:rPr lang="zh-CN" altLang="zh-CN" sz="3200" dirty="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57559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二叉查找树的三种删除</a:t>
            </a:r>
          </a:p>
        </p:txBody>
      </p:sp>
      <p:sp>
        <p:nvSpPr>
          <p:cNvPr id="2" name="文本框 1"/>
          <p:cNvSpPr txBox="1"/>
          <p:nvPr/>
        </p:nvSpPr>
        <p:spPr>
          <a:xfrm>
            <a:off x="341460" y="1480535"/>
            <a:ext cx="11396450" cy="5016758"/>
          </a:xfrm>
          <a:prstGeom prst="rect">
            <a:avLst/>
          </a:prstGeom>
          <a:noFill/>
        </p:spPr>
        <p:txBody>
          <a:bodyPr wrap="square" rtlCol="0">
            <a:spAutoFit/>
          </a:bodyPr>
          <a:lstStyle/>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第一种：待删除结点为叶子。释放待删除结点空间，</a:t>
            </a:r>
            <a:r>
              <a:rPr lang="zh-CN" altLang="en-US" sz="3200" dirty="0">
                <a:highlight>
                  <a:srgbClr val="FFFF00"/>
                </a:highlight>
                <a:latin typeface="华文楷体" panose="02010600040101010101" pitchFamily="2" charset="-122"/>
                <a:ea typeface="华文楷体" panose="02010600040101010101" pitchFamily="2" charset="-122"/>
              </a:rPr>
              <a:t>父子链置为空。</a:t>
            </a:r>
            <a:endParaRPr lang="en-US" altLang="zh-CN" sz="3200" dirty="0">
              <a:highlight>
                <a:srgbClr val="FFFF00"/>
              </a:highlight>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第二种：待删除结点有唯一孩子。用唯一孩子替代待删除结点位置，释放待删除结点空间。</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第三种：待删除结点有两个孩子。在右子树中找到最左侧结点，即右子树中的最小结点，作为替身。用替身的元素替换待删除结点的元素，</a:t>
            </a:r>
            <a:r>
              <a:rPr lang="zh-CN" altLang="en-US" sz="3200" dirty="0">
                <a:highlight>
                  <a:srgbClr val="FFFF00"/>
                </a:highlight>
                <a:latin typeface="华文楷体" panose="02010600040101010101" pitchFamily="2" charset="-122"/>
                <a:ea typeface="华文楷体" panose="02010600040101010101" pitchFamily="2" charset="-122"/>
              </a:rPr>
              <a:t>将问题转为在其右子树中删除替身结点（无左子）。</a:t>
            </a:r>
          </a:p>
        </p:txBody>
      </p:sp>
    </p:spTree>
    <p:extLst>
      <p:ext uri="{BB962C8B-B14F-4D97-AF65-F5344CB8AC3E}">
        <p14:creationId xmlns:p14="http://schemas.microsoft.com/office/powerpoint/2010/main" val="1254926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461290"/>
            <a:ext cx="12086916"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   remove(x,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&gt; t-&gt;data )  remove(x,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02800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0" y="1346990"/>
            <a:ext cx="11265822" cy="5262979"/>
          </a:xfrm>
          <a:prstGeom prst="rect">
            <a:avLst/>
          </a:prstGeom>
          <a:noFill/>
        </p:spPr>
        <p:txBody>
          <a:bodyPr wrap="square" rtlCol="0">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if (!t-&gt;left &amp;&amp; !t-&gt;right)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叶子结点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delete 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释放待删除结点</a:t>
            </a:r>
          </a:p>
          <a:p>
            <a:r>
              <a:rPr lang="en-US" altLang="zh-CN" sz="24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NULL;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父结点和叶子的链接断开</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(!t-&gt;left || !t-&gt;right)//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只有一个孩子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父结点链接其唯一孩子结点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释放待删除结点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579704" y="3332148"/>
            <a:ext cx="5287618" cy="954107"/>
          </a:xfrm>
          <a:prstGeom prst="rect">
            <a:avLst/>
          </a:prstGeom>
          <a:noFill/>
          <a:ln w="3175">
            <a:solidFill>
              <a:schemeClr val="tx1"/>
            </a:solidFill>
          </a:ln>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注意：</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在读和写两种方式或角色的转换</a:t>
            </a:r>
          </a:p>
        </p:txBody>
      </p:sp>
    </p:spTree>
    <p:extLst>
      <p:ext uri="{BB962C8B-B14F-4D97-AF65-F5344CB8AC3E}">
        <p14:creationId xmlns:p14="http://schemas.microsoft.com/office/powerpoint/2010/main" val="1932156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3785652"/>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待删除结点有两个孩子的情况</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 也可以找左子树的最大值</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 *substitute;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t-&gt;right;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(p-&gt;left) p = 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substitute =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t-&gt;data = substitute-&gt;data;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remove(substitute-&gt;data</a:t>
            </a:r>
            <a:r>
              <a:rPr lang="en-US"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a:t>
            </a:r>
            <a:endPar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4393095" y="5220022"/>
            <a:ext cx="7533861" cy="1384995"/>
          </a:xfrm>
          <a:prstGeom prst="rect">
            <a:avLst/>
          </a:prstGeom>
          <a:noFill/>
          <a:ln w="3175">
            <a:solidFill>
              <a:schemeClr val="tx1"/>
            </a:solidFill>
          </a:ln>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思考：</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找到了替身，为啥又回到</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t-&gt;right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这里递归调用？</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为了删除指针！</a:t>
            </a:r>
          </a:p>
        </p:txBody>
      </p:sp>
    </p:spTree>
    <p:extLst>
      <p:ext uri="{BB962C8B-B14F-4D97-AF65-F5344CB8AC3E}">
        <p14:creationId xmlns:p14="http://schemas.microsoft.com/office/powerpoint/2010/main" val="1934511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静态查找</a:t>
            </a:r>
          </a:p>
        </p:txBody>
      </p:sp>
      <p:sp>
        <p:nvSpPr>
          <p:cNvPr id="3" name="矩形 2"/>
          <p:cNvSpPr/>
          <p:nvPr/>
        </p:nvSpPr>
        <p:spPr>
          <a:xfrm>
            <a:off x="651421" y="1421771"/>
            <a:ext cx="10491051" cy="5262979"/>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存储静态数据</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(){delete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9796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80862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二叉查找树的删除中</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引用形式的作用</a:t>
            </a:r>
          </a:p>
        </p:txBody>
      </p:sp>
      <p:sp>
        <p:nvSpPr>
          <p:cNvPr id="2" name="文本框 1"/>
          <p:cNvSpPr txBox="1"/>
          <p:nvPr/>
        </p:nvSpPr>
        <p:spPr>
          <a:xfrm>
            <a:off x="341460" y="1346990"/>
            <a:ext cx="11340467"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递归程序分析：</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鉴于函数参数表中的引用参数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删除叶子时的，</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t=NULL,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就完成了将父结点对应的孩子字段置为空。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删除只有一个孩子的结点时，</a:t>
            </a:r>
            <a:r>
              <a:rPr lang="en-US" altLang="zh-CN" sz="28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据将唯一的孩子链到了待删除结点的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父结点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对应的孩子链上。</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删除有两个孩子的结点时，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remove(substitute-&gt;data</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保持递归调用时前后两次的参数引用关系，即便替身结点就是待删结点的右子，也保持了操作的正确性。</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1291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59" y="1496281"/>
            <a:ext cx="11620385" cy="3600986"/>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非递归方法一：</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由根向下查找，每层有一个结点参与。</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指向当前结点，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指向其父结点。父一路跟随其子下行，并随时修改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标志以</a:t>
            </a:r>
            <a:r>
              <a:rPr lang="zh-CN"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记忆当前父子关系是顺左分支还是右分支</a:t>
            </a:r>
            <a:r>
              <a:rPr lang="zh-CN" altLang="en-US"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根据</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完成对父结点孩子字段的修改任务。</a:t>
            </a:r>
            <a:endParaRPr lang="en-US" altLang="zh-CN"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52614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&gt;::remove(const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*parent;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int flag; //0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为父结点顺左子下来，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为父结点顺右子下来。</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 parent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19164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346990"/>
            <a:ext cx="11265822" cy="5262979"/>
          </a:xfrm>
          <a:prstGeom prst="rect">
            <a:avLst/>
          </a:prstGeom>
          <a:noFill/>
        </p:spPr>
        <p:txBody>
          <a:bodyPr wrap="square" rtlCol="0">
            <a:spAutoFit/>
          </a:bodyPr>
          <a:lstStyle/>
          <a:p>
            <a:r>
              <a:rPr lang="en-US" altLang="zh-CN" sz="2800" dirty="0"/>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&lt;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flag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p-&gt;left;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&gt;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flag = 1;</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p-&gt;right;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639339" y="3538330"/>
            <a:ext cx="4373218" cy="584775"/>
          </a:xfrm>
          <a:prstGeom prst="rect">
            <a:avLst/>
          </a:prstGeom>
          <a:noFill/>
          <a:ln w="3175">
            <a:solidFill>
              <a:schemeClr val="tx1"/>
            </a:solidFill>
          </a:ln>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注意</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  continue</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的好处</a:t>
            </a:r>
          </a:p>
        </p:txBody>
      </p:sp>
    </p:spTree>
    <p:extLst>
      <p:ext uri="{BB962C8B-B14F-4D97-AF65-F5344CB8AC3E}">
        <p14:creationId xmlns:p14="http://schemas.microsoft.com/office/powerpoint/2010/main" val="3879538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346990"/>
            <a:ext cx="11265822" cy="5262979"/>
          </a:xfrm>
          <a:prstGeom prst="rect">
            <a:avLst/>
          </a:prstGeom>
          <a:noFill/>
        </p:spPr>
        <p:txBody>
          <a:bodyPr wrap="square" rtlCol="0">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删除开始</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(!p-&gt;left &amp;&amp;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叶子结点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{root = NULL;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待删除结点为根，且根为叶子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(flag == 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待删除结点为父结点的左子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parent-&gt;left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parent-&gt;right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叶子</a:t>
            </a:r>
          </a:p>
        </p:txBody>
      </p:sp>
    </p:spTree>
    <p:extLst>
      <p:ext uri="{BB962C8B-B14F-4D97-AF65-F5344CB8AC3E}">
        <p14:creationId xmlns:p14="http://schemas.microsoft.com/office/powerpoint/2010/main" val="523575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171" y="843137"/>
            <a:ext cx="11265822" cy="5693866"/>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(!p-&gt;left ||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待删除结点仅有一个孩子结点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待删除结点为根，且根有一个孩子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root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(flag == 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待删除结点为父结点的左子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parent-&gt;left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待删除结点为父结点的右子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parent-&gt;right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仅有一个孩子</a:t>
            </a:r>
          </a:p>
        </p:txBody>
      </p:sp>
    </p:spTree>
    <p:extLst>
      <p:ext uri="{BB962C8B-B14F-4D97-AF65-F5344CB8AC3E}">
        <p14:creationId xmlns:p14="http://schemas.microsoft.com/office/powerpoint/2010/main" val="803534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7426" y="880459"/>
            <a:ext cx="11265822" cy="5693866"/>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待删除结点有二个孩子结点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*q, *substitute;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flag = 0; q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(q-&gt;right) {parent = q; flag = 1; q = q-&gt;right;}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q;</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交换待删除结点和替身的元素值</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    e =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p-&gt;data = substitute-&gt;data;    substitute-&gt;data = 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substitute;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删除结点指针变为替身继续返回循环</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3816625" y="5989550"/>
            <a:ext cx="7275444" cy="584775"/>
          </a:xfrm>
          <a:prstGeom prst="rect">
            <a:avLst/>
          </a:prstGeom>
          <a:noFill/>
          <a:ln w="3175">
            <a:solidFill>
              <a:schemeClr val="tx1"/>
            </a:solidFill>
          </a:ln>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注意：</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substitute-&gt;data = e</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的好处</a:t>
            </a:r>
          </a:p>
        </p:txBody>
      </p:sp>
    </p:spTree>
    <p:extLst>
      <p:ext uri="{BB962C8B-B14F-4D97-AF65-F5344CB8AC3E}">
        <p14:creationId xmlns:p14="http://schemas.microsoft.com/office/powerpoint/2010/main" val="1618382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413326" y="1346990"/>
            <a:ext cx="11616749" cy="501675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时间复杂度：</a:t>
            </a:r>
            <a:endParaRPr lang="en-US" altLang="zh-CN" sz="3200" b="1" dirty="0">
              <a:latin typeface="华文楷体" panose="02010600040101010101" pitchFamily="2" charset="-122"/>
              <a:ea typeface="华文楷体" panose="02010600040101010101" pitchFamily="2" charset="-122"/>
            </a:endParaRPr>
          </a:p>
          <a:p>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为找到待删除结点，需要从根开始逐层比较。</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如果待删除结点是叶子或者只有一个孩子，删除的时间为常量阶，查找时间最多为树的高度。</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如果待删除结点有两个孩子，继续向下找替身结点，找到替身并替换了待删除结点的值后，又回到待删除结点位置，向下删除替身结点。时间最多为树高的两倍。</a:t>
            </a:r>
            <a:endParaRPr lang="en-US" altLang="zh-CN" sz="3200" dirty="0">
              <a:latin typeface="华文楷体" panose="02010600040101010101" pitchFamily="2" charset="-122"/>
              <a:ea typeface="华文楷体" panose="02010600040101010101" pitchFamily="2" charset="-122"/>
            </a:endParaRPr>
          </a:p>
        </p:txBody>
      </p:sp>
      <p:sp>
        <p:nvSpPr>
          <p:cNvPr id="3" name="椭圆 2"/>
          <p:cNvSpPr/>
          <p:nvPr/>
        </p:nvSpPr>
        <p:spPr>
          <a:xfrm>
            <a:off x="11415713" y="6472238"/>
            <a:ext cx="17145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6334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顺序统计*</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692026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53943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顺序统计的核心操作是在集合中</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查找第</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个顺序统计量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（集合中第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小的元素），以下假定找第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对于静态表，常用顺序存储。顺序存储时可使用以下三种求解方法：</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第一种处理办法是对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个元素从小到大排序，然后在下标</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处找到目标元素，时间花费为数组排序的时间。如使用插入排序或者冒泡排序，时间复杂度为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en-US" altLang="zh-CN" sz="28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041450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8662" y="487492"/>
            <a:ext cx="11549270" cy="6124754"/>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 new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[n+1];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多一个哨兵位</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(!data) throw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&lt;n+1;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]=a[i-1]; //0</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下标不用</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p>
          <a:p>
            <a:pPr indent="270510" algn="just"/>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data[0] = 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&gt;=0;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(data[</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]==x) break;</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00602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675381"/>
            <a:ext cx="11625253"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第二种方法，将前</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个元素进行从小到大排序，最后一个元素即当前的第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小元素，后续元素逐个和第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个元素比较，比它大，丢弃；比它小，插入到前面的某个位置，原来的第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小元素成为新的第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42913"/>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当所有元素如此处理完毕，得到的长度为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的有序序列的最后一个即第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小元素。如果最初前</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个元素用冒泡排序，比较次数为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，后面所有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个元素插入的时间为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，总时间为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远远小于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10198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970318"/>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第三种方法，可以对数据依然采用冒泡的思想，从后往前冒小泡，即一趟两两比较过后，第一个元素为最小值。当进行</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趟后，第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小元素。比较次数为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(n-1)+(n-2)+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远远小于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还有一个</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优化的手段</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假设一共有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个元素，现在要取第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小元素。可以比较</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值的大小：如果</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，问题依然是取第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小元素；如果</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，问题变为取第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大元素。</a:t>
            </a:r>
            <a:endParaRPr lang="zh-CN" altLang="en-US" sz="8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765142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53943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对于动态表，常用二叉查找树存储。在二叉查找树中可用以下求解方法：</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小元素，顺着根一路左子下去，找到最左侧结点即为最小结点，时间复杂度是二叉树的高度；</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小元素即最大元素，顺着根一路右子下去，找到最右侧结点即最大结点，时间复杂度也是树的高度。</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p>
        </p:txBody>
      </p:sp>
    </p:spTree>
    <p:extLst>
      <p:ext uri="{BB962C8B-B14F-4D97-AF65-F5344CB8AC3E}">
        <p14:creationId xmlns:p14="http://schemas.microsoft.com/office/powerpoint/2010/main" val="1057167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7404" y="947559"/>
            <a:ext cx="11625253" cy="569386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一个更一般的查找第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）小元素的简单方法：</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对每个结点</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增加一个</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字段</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记录了以该结点为根的二叉查找树中结点的个数。</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查找具体</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方法</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为：首先和根比较</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则无第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小结点，查找结束；</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值等于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，则最大结点即第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值大于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，观察其左子</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1271588" lvl="1"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若左子的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size=1,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左子父结点即</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根为第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否则</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根的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右子树中找第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（根）小的结点；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1271588" lvl="1"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若左子的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大于或者等于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在以左子为根的二叉查找树中重复以上操作去找第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lvl="1"/>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可以看出，每层最多检查两个结点，时间消耗最大为树高的两倍。</a:t>
            </a:r>
          </a:p>
        </p:txBody>
      </p:sp>
    </p:spTree>
    <p:extLst>
      <p:ext uri="{BB962C8B-B14F-4D97-AF65-F5344CB8AC3E}">
        <p14:creationId xmlns:p14="http://schemas.microsoft.com/office/powerpoint/2010/main" val="4050447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顺序统计示例</a:t>
            </a:r>
          </a:p>
        </p:txBody>
      </p:sp>
      <p:sp>
        <p:nvSpPr>
          <p:cNvPr id="2" name="文本框 1"/>
          <p:cNvSpPr txBox="1"/>
          <p:nvPr/>
        </p:nvSpPr>
        <p:spPr>
          <a:xfrm>
            <a:off x="341460" y="1536234"/>
            <a:ext cx="5430690" cy="3108543"/>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小元素的值</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再找其左子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3-2=1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故</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的父结点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便是第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896947" y="1698814"/>
            <a:ext cx="4816614" cy="3376850"/>
          </a:xfrm>
          <a:prstGeom prst="rect">
            <a:avLst/>
          </a:prstGeom>
          <a:noFill/>
          <a:ln>
            <a:noFill/>
          </a:ln>
        </p:spPr>
      </p:pic>
    </p:spTree>
    <p:extLst>
      <p:ext uri="{BB962C8B-B14F-4D97-AF65-F5344CB8AC3E}">
        <p14:creationId xmlns:p14="http://schemas.microsoft.com/office/powerpoint/2010/main" val="1059798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顺序统计示例</a:t>
            </a:r>
          </a:p>
        </p:txBody>
      </p:sp>
      <p:sp>
        <p:nvSpPr>
          <p:cNvPr id="2" name="文本框 1"/>
          <p:cNvSpPr txBox="1"/>
          <p:nvPr/>
        </p:nvSpPr>
        <p:spPr>
          <a:xfrm>
            <a:off x="341459" y="1536233"/>
            <a:ext cx="5244953" cy="4107329"/>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小元素的值</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不等于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下面就在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右子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为根的右子树中找第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6-4-1=1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小的值（最小），顺着</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一路左子找最左侧结点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，它就是第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896947" y="1698814"/>
            <a:ext cx="4816614" cy="3376850"/>
          </a:xfrm>
          <a:prstGeom prst="rect">
            <a:avLst/>
          </a:prstGeom>
          <a:noFill/>
          <a:ln>
            <a:noFill/>
          </a:ln>
        </p:spPr>
      </p:pic>
    </p:spTree>
    <p:extLst>
      <p:ext uri="{BB962C8B-B14F-4D97-AF65-F5344CB8AC3E}">
        <p14:creationId xmlns:p14="http://schemas.microsoft.com/office/powerpoint/2010/main" val="42165423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148175" cy="2246769"/>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另一个办法：</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对二叉树做一次中序遍历，遍历结果序列是从小到大有序的。如果将该结果放入一个数组中，下标为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的元素即第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小元素。此方法时间消耗为中序遍历花费，时间复杂度为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；数组为额外空间消耗，空间复杂度为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椭圆 2"/>
          <p:cNvSpPr/>
          <p:nvPr/>
        </p:nvSpPr>
        <p:spPr>
          <a:xfrm>
            <a:off x="11658600" y="6415088"/>
            <a:ext cx="200025"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4305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5060598"/>
          </a:xfrm>
        </p:spPr>
        <p:txBody>
          <a:bodyPr>
            <a:normAutofit/>
          </a:bodyPr>
          <a:lstStyle/>
          <a:p>
            <a:pPr marL="0" indent="0">
              <a:buNone/>
            </a:pPr>
            <a:r>
              <a:rPr lang="zh-CN" altLang="en-US" sz="3200" b="0" dirty="0">
                <a:latin typeface="华文楷体" panose="02010600040101010101" pitchFamily="2" charset="-122"/>
                <a:ea typeface="华文楷体" panose="02010600040101010101" pitchFamily="2" charset="-122"/>
              </a:rPr>
              <a:t>二叉查找树的查找、插入、删除</a:t>
            </a:r>
            <a:r>
              <a:rPr lang="zh-CN" altLang="zh-CN" sz="3200" b="0" dirty="0">
                <a:latin typeface="华文楷体" panose="02010600040101010101" pitchFamily="2" charset="-122"/>
                <a:ea typeface="华文楷体" panose="02010600040101010101" pitchFamily="2" charset="-122"/>
              </a:rPr>
              <a:t>时间复杂度均为二叉树的高度。如果该二叉树形态极端，是单支树，即每个结点只有一个孩子，二叉树的高度都是结点的个数，时间复杂度都达到</a:t>
            </a:r>
            <a:r>
              <a:rPr lang="en-US" altLang="zh-CN" sz="3200" b="0" dirty="0">
                <a:latin typeface="华文楷体" panose="02010600040101010101" pitchFamily="2" charset="-122"/>
                <a:ea typeface="华文楷体" panose="02010600040101010101" pitchFamily="2" charset="-122"/>
              </a:rPr>
              <a:t>O(n) </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如何解决？</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二叉查找树的问题</a:t>
            </a:r>
          </a:p>
        </p:txBody>
      </p:sp>
    </p:spTree>
    <p:extLst>
      <p:ext uri="{BB962C8B-B14F-4D97-AF65-F5344CB8AC3E}">
        <p14:creationId xmlns:p14="http://schemas.microsoft.com/office/powerpoint/2010/main" val="6145288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平衡二叉查找树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718034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3941700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待查找元素如果不存在，从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下标就比到了</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下标，元素比较次数为</a:t>
            </a:r>
            <a:r>
              <a:rPr lang="en-US" altLang="zh-CN" sz="2800" b="0" dirty="0">
                <a:ea typeface="华文楷体" panose="02010600040101010101" pitchFamily="2" charset="-122"/>
                <a:cs typeface="Times New Roman" panose="02020603050405020304" pitchFamily="18" charset="0"/>
              </a:rPr>
              <a:t>n+1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待查找元素如果存在，当查找的元素为倒数第一个元素时，比较次数为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；当查找元素为倒数第二个元素时，比较次数为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；以此类推，当查找元素为第一个元素时，比较次数为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。如果每个位置上的元素被查找的概率相同</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均为</a:t>
            </a:r>
            <a:r>
              <a:rPr lang="en-US" altLang="zh-CN" sz="2800" b="0" dirty="0">
                <a:ea typeface="华文楷体" panose="02010600040101010101" pitchFamily="2" charset="-122"/>
                <a:cs typeface="Times New Roman" panose="02020603050405020304" pitchFamily="18" charset="0"/>
              </a:rPr>
              <a:t>1/n)</a:t>
            </a:r>
            <a:r>
              <a:rPr lang="zh-CN" altLang="zh-CN" sz="2800" b="0" dirty="0">
                <a:ea typeface="华文楷体" panose="02010600040101010101" pitchFamily="2" charset="-122"/>
                <a:cs typeface="Times New Roman" panose="02020603050405020304" pitchFamily="18" charset="0"/>
              </a:rPr>
              <a:t>，则平均查找时间即其数学期望：</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(1+2+3+…+n)*1/n=(n+1)/2</a:t>
            </a:r>
            <a:endParaRPr lang="zh-CN" altLang="zh-CN" sz="2800" b="0" dirty="0">
              <a:ea typeface="华文楷体" panose="02010600040101010101" pitchFamily="2" charset="-122"/>
              <a:cs typeface="Times New Roman" panose="02020603050405020304" pitchFamily="18" charset="0"/>
            </a:endParaRPr>
          </a:p>
          <a:p>
            <a:pPr marL="0" indent="258763">
              <a:buNone/>
            </a:pPr>
            <a:endParaRPr lang="en-US" altLang="zh-CN" sz="2800" b="0" dirty="0">
              <a:ea typeface="华文楷体" panose="02010600040101010101" pitchFamily="2" charset="-122"/>
              <a:cs typeface="Times New Roman" panose="02020603050405020304" pitchFamily="18" charset="0"/>
            </a:endParaRPr>
          </a:p>
          <a:p>
            <a:pPr marL="0" indent="258763">
              <a:buNone/>
            </a:pPr>
            <a:r>
              <a:rPr lang="zh-CN" altLang="zh-CN" sz="2800" b="0" dirty="0">
                <a:ea typeface="华文楷体" panose="02010600040101010101" pitchFamily="2" charset="-122"/>
                <a:cs typeface="Times New Roman" panose="02020603050405020304" pitchFamily="18" charset="0"/>
              </a:rPr>
              <a:t>因此无论查找成功与否，时间复杂度均为</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顺序查找性能分析：</a:t>
            </a:r>
          </a:p>
        </p:txBody>
      </p:sp>
    </p:spTree>
    <p:extLst>
      <p:ext uri="{BB962C8B-B14F-4D97-AF65-F5344CB8AC3E}">
        <p14:creationId xmlns:p14="http://schemas.microsoft.com/office/powerpoint/2010/main" val="605421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marL="0" indent="0">
              <a:buNone/>
            </a:pPr>
            <a:r>
              <a:rPr lang="zh-CN" altLang="zh-CN" sz="3200" b="0" dirty="0">
                <a:ea typeface="华文楷体" panose="02010600040101010101" pitchFamily="2" charset="-122"/>
                <a:cs typeface="Times New Roman" panose="02020603050405020304" pitchFamily="18" charset="0"/>
              </a:rPr>
              <a:t>结点的</a:t>
            </a:r>
            <a:r>
              <a:rPr lang="zh-CN" altLang="zh-CN" sz="3200" dirty="0">
                <a:ea typeface="华文楷体" panose="02010600040101010101" pitchFamily="2" charset="-122"/>
                <a:cs typeface="Times New Roman" panose="02020603050405020304" pitchFamily="18" charset="0"/>
              </a:rPr>
              <a:t>平衡因子</a:t>
            </a:r>
            <a:r>
              <a:rPr lang="zh-CN" altLang="zh-CN" sz="3200" b="0" dirty="0">
                <a:ea typeface="华文楷体" panose="02010600040101010101" pitchFamily="2" charset="-122"/>
                <a:cs typeface="Times New Roman" panose="02020603050405020304" pitchFamily="18" charset="0"/>
              </a:rPr>
              <a:t>：一个结点的平衡因子</a:t>
            </a:r>
            <a:r>
              <a:rPr lang="zh-CN" altLang="zh-CN" sz="3200" b="0" dirty="0">
                <a:highlight>
                  <a:srgbClr val="FFFF00"/>
                </a:highlight>
                <a:ea typeface="华文楷体" panose="02010600040101010101" pitchFamily="2" charset="-122"/>
                <a:cs typeface="Times New Roman" panose="02020603050405020304" pitchFamily="18" charset="0"/>
              </a:rPr>
              <a:t>等于其左子树的高度减去其右子树的高度。</a:t>
            </a:r>
            <a:endParaRPr lang="en-US" altLang="zh-CN" sz="3200" b="0" dirty="0">
              <a:highlight>
                <a:srgbClr val="FFFF00"/>
              </a:highlight>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如果一棵二叉树中所有结点的平衡因子的绝对值不超过</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这三种情况，这棵二叉树就称为</a:t>
            </a:r>
            <a:r>
              <a:rPr lang="zh-CN" altLang="zh-CN" sz="3200" dirty="0">
                <a:ea typeface="华文楷体" panose="02010600040101010101" pitchFamily="2" charset="-122"/>
                <a:cs typeface="Times New Roman" panose="02020603050405020304" pitchFamily="18" charset="0"/>
              </a:rPr>
              <a:t>平衡二叉树</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highlight>
                  <a:srgbClr val="FFFF00"/>
                </a:highlight>
                <a:ea typeface="华文楷体" panose="02010600040101010101" pitchFamily="2" charset="-122"/>
                <a:cs typeface="Times New Roman" panose="02020603050405020304" pitchFamily="18" charset="0"/>
              </a:rPr>
              <a:t>平衡二叉树的目标是限制二叉树的高度</a:t>
            </a:r>
            <a:endParaRPr lang="en-US" altLang="zh-CN" sz="3200" b="0" dirty="0">
              <a:highlight>
                <a:srgbClr val="FFFF00"/>
              </a:highlight>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平衡二叉树（</a:t>
            </a: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）的定义</a:t>
            </a:r>
          </a:p>
        </p:txBody>
      </p:sp>
    </p:spTree>
    <p:extLst>
      <p:ext uri="{BB962C8B-B14F-4D97-AF65-F5344CB8AC3E}">
        <p14:creationId xmlns:p14="http://schemas.microsoft.com/office/powerpoint/2010/main" val="3509394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平衡和非平衡二叉查找树示例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683403" y="2131873"/>
            <a:ext cx="8227061" cy="3686865"/>
          </a:xfrm>
          <a:prstGeom prst="rect">
            <a:avLst/>
          </a:prstGeom>
          <a:noFill/>
          <a:ln>
            <a:noFill/>
          </a:ln>
        </p:spPr>
      </p:pic>
    </p:spTree>
    <p:extLst>
      <p:ext uri="{BB962C8B-B14F-4D97-AF65-F5344CB8AC3E}">
        <p14:creationId xmlns:p14="http://schemas.microsoft.com/office/powerpoint/2010/main" val="36007410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平衡和非平衡二叉查找树示例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59069" y="1591083"/>
            <a:ext cx="4506845" cy="3909640"/>
          </a:xfrm>
          <a:prstGeom prst="rect">
            <a:avLst/>
          </a:prstGeom>
          <a:noFill/>
          <a:ln>
            <a:noFill/>
          </a:ln>
        </p:spPr>
      </p:pic>
      <p:sp>
        <p:nvSpPr>
          <p:cNvPr id="2" name="文本框 1"/>
          <p:cNvSpPr txBox="1"/>
          <p:nvPr/>
        </p:nvSpPr>
        <p:spPr>
          <a:xfrm>
            <a:off x="6109253" y="2853405"/>
            <a:ext cx="5161722" cy="2062103"/>
          </a:xfrm>
          <a:prstGeom prst="rect">
            <a:avLst/>
          </a:prstGeom>
          <a:noFill/>
        </p:spPr>
        <p:txBody>
          <a:bodyPr wrap="square" rtlCol="0">
            <a:spAutoFit/>
          </a:bodyPr>
          <a:lstStyle/>
          <a:p>
            <a:r>
              <a:rPr lang="zh-CN" altLang="zh-CN" sz="3200" dirty="0">
                <a:highlight>
                  <a:srgbClr val="FFFF00"/>
                </a:highlight>
                <a:latin typeface="华文楷体" panose="02010600040101010101" pitchFamily="2" charset="-122"/>
                <a:ea typeface="华文楷体" panose="02010600040101010101" pitchFamily="2" charset="-122"/>
              </a:rPr>
              <a:t>平衡二叉查找树并不能直接和树高最矮划等号</a:t>
            </a:r>
            <a:r>
              <a:rPr lang="zh-CN" altLang="zh-CN" sz="3200" dirty="0">
                <a:latin typeface="华文楷体" panose="02010600040101010101" pitchFamily="2" charset="-122"/>
                <a:ea typeface="华文楷体" panose="02010600040101010101" pitchFamily="2" charset="-122"/>
              </a:rPr>
              <a:t>，但平衡二叉查找树已经接近于最矮了。</a:t>
            </a:r>
            <a:endParaRPr lang="zh-CN" altLang="en-US" sz="3200" dirty="0">
              <a:latin typeface="华文楷体" panose="02010600040101010101" pitchFamily="2" charset="-122"/>
              <a:ea typeface="华文楷体" panose="02010600040101010101" pitchFamily="2" charset="-122"/>
            </a:endParaRPr>
          </a:p>
        </p:txBody>
      </p:sp>
      <p:sp>
        <p:nvSpPr>
          <p:cNvPr id="3" name="椭圆 2"/>
          <p:cNvSpPr/>
          <p:nvPr/>
        </p:nvSpPr>
        <p:spPr>
          <a:xfrm>
            <a:off x="11472863" y="6357938"/>
            <a:ext cx="228600"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7880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2999354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850541" cy="483190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当元素插入到</a:t>
            </a:r>
            <a:r>
              <a:rPr lang="en-US" altLang="zh-CN" sz="2800" b="0" dirty="0">
                <a:ea typeface="华文楷体" panose="02010600040101010101" pitchFamily="2" charset="-122"/>
                <a:cs typeface="Times New Roman" panose="02020603050405020304" pitchFamily="18" charset="0"/>
              </a:rPr>
              <a:t>AVL</a:t>
            </a:r>
            <a:r>
              <a:rPr lang="zh-CN" altLang="en-US" sz="2800" b="0" dirty="0">
                <a:ea typeface="华文楷体" panose="02010600040101010101" pitchFamily="2" charset="-122"/>
                <a:cs typeface="Times New Roman" panose="02020603050405020304" pitchFamily="18" charset="0"/>
              </a:rPr>
              <a:t>树</a:t>
            </a:r>
            <a:r>
              <a:rPr lang="zh-CN" altLang="zh-CN" sz="2800" b="0" dirty="0">
                <a:ea typeface="华文楷体" panose="02010600040101010101" pitchFamily="2" charset="-122"/>
                <a:cs typeface="Times New Roman" panose="02020603050405020304" pitchFamily="18" charset="0"/>
              </a:rPr>
              <a:t>中</a:t>
            </a:r>
            <a:r>
              <a:rPr lang="zh-CN" altLang="en-US" sz="2800" b="0" dirty="0">
                <a:ea typeface="华文楷体" panose="02010600040101010101" pitchFamily="2" charset="-122"/>
                <a:cs typeface="Times New Roman" panose="02020603050405020304" pitchFamily="18" charset="0"/>
              </a:rPr>
              <a:t>时</a:t>
            </a:r>
            <a:r>
              <a:rPr lang="zh-CN" altLang="zh-CN" sz="2800" b="0" dirty="0">
                <a:ea typeface="华文楷体" panose="02010600040101010101" pitchFamily="2" charset="-122"/>
                <a:cs typeface="Times New Roman" panose="02020603050405020304" pitchFamily="18" charset="0"/>
              </a:rPr>
              <a:t>，就可能打破原有的平衡。</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新结点插入，</a:t>
            </a:r>
            <a:r>
              <a:rPr lang="zh-CN" altLang="zh-CN" sz="2800" b="0" dirty="0">
                <a:highlight>
                  <a:srgbClr val="FFFF00"/>
                </a:highlight>
                <a:ea typeface="华文楷体" panose="02010600040101010101" pitchFamily="2" charset="-122"/>
                <a:cs typeface="Times New Roman" panose="02020603050405020304" pitchFamily="18" charset="0"/>
              </a:rPr>
              <a:t>会引起哪些结点的平衡因子发生变化？</a:t>
            </a:r>
            <a:endParaRPr lang="en-US" altLang="zh-CN" sz="2800" b="0" dirty="0">
              <a:highlight>
                <a:srgbClr val="FFFF00"/>
              </a:highlight>
              <a:ea typeface="华文楷体" panose="02010600040101010101" pitchFamily="2" charset="-122"/>
              <a:cs typeface="Times New Roman" panose="02020603050405020304" pitchFamily="18" charset="0"/>
            </a:endParaRPr>
          </a:p>
          <a:p>
            <a:pPr marL="0" indent="0">
              <a:buNone/>
            </a:pPr>
            <a:endParaRPr lang="zh-CN" altLang="en-US"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新插入结点的平衡因子为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，一路自下而上往祖先结点传导。</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如果传导来自于左子树，说明左子树高度增加了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如果传导来自于右子树，说明右子树高度增加了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树的插入</a:t>
            </a:r>
          </a:p>
        </p:txBody>
      </p:sp>
    </p:spTree>
    <p:extLst>
      <p:ext uri="{BB962C8B-B14F-4D97-AF65-F5344CB8AC3E}">
        <p14:creationId xmlns:p14="http://schemas.microsoft.com/office/powerpoint/2010/main" val="1090944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6"/>
            <a:ext cx="11162884" cy="4116292"/>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父结点平衡因子变化后，如果结果变为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，说明原本的左右子树一边高、一边低，现在低的长高了，变得和高的一样了，以父结点为根的子树高度没有变化，</a:t>
            </a:r>
            <a:r>
              <a:rPr lang="zh-CN" altLang="zh-CN" sz="2800" b="0" dirty="0">
                <a:highlight>
                  <a:srgbClr val="FFFF00"/>
                </a:highlight>
                <a:ea typeface="华文楷体" panose="02010600040101010101" pitchFamily="2" charset="-122"/>
                <a:cs typeface="Times New Roman" panose="02020603050405020304" pitchFamily="18" charset="0"/>
              </a:rPr>
              <a:t>自下而上的传导行为停止，祖父包括更上层祖先结点的平衡因子保持不变；</a:t>
            </a:r>
            <a:endParaRPr lang="en-US" altLang="zh-CN" sz="2800" b="0" dirty="0">
              <a:highlight>
                <a:srgbClr val="FFFF00"/>
              </a:highlight>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父结点平衡因子变化后，</a:t>
            </a:r>
            <a:r>
              <a:rPr lang="zh-CN" altLang="zh-CN" sz="2800" b="0" dirty="0">
                <a:highlight>
                  <a:srgbClr val="FFFF00"/>
                </a:highlight>
                <a:ea typeface="华文楷体" panose="02010600040101010101" pitchFamily="2" charset="-122"/>
                <a:cs typeface="Times New Roman" panose="02020603050405020304" pitchFamily="18" charset="0"/>
              </a:rPr>
              <a:t>如果结果变为非</a:t>
            </a:r>
            <a:r>
              <a:rPr lang="en-US" altLang="zh-CN" sz="2800" b="0" dirty="0">
                <a:highlight>
                  <a:srgbClr val="FFFF00"/>
                </a:highlight>
                <a:ea typeface="华文楷体" panose="02010600040101010101" pitchFamily="2" charset="-122"/>
                <a:cs typeface="Times New Roman" panose="02020603050405020304" pitchFamily="18" charset="0"/>
              </a:rPr>
              <a:t>0</a:t>
            </a:r>
            <a:r>
              <a:rPr lang="zh-CN" altLang="zh-CN" sz="2800" b="0" dirty="0">
                <a:highlight>
                  <a:srgbClr val="FFFF00"/>
                </a:highlight>
                <a:ea typeface="华文楷体" panose="02010600040101010101" pitchFamily="2" charset="-122"/>
                <a:cs typeface="Times New Roman" panose="02020603050405020304" pitchFamily="18" charset="0"/>
              </a:rPr>
              <a:t>，依然按照传导来自左子树加</a:t>
            </a:r>
            <a:r>
              <a:rPr lang="en-US" altLang="zh-CN" sz="2800" b="0" dirty="0">
                <a:highlight>
                  <a:srgbClr val="FFFF00"/>
                </a:highlight>
                <a:ea typeface="华文楷体" panose="02010600040101010101" pitchFamily="2" charset="-122"/>
                <a:cs typeface="Times New Roman" panose="02020603050405020304" pitchFamily="18" charset="0"/>
              </a:rPr>
              <a:t>1</a:t>
            </a:r>
            <a:r>
              <a:rPr lang="zh-CN" altLang="zh-CN" sz="2800" b="0" dirty="0">
                <a:highlight>
                  <a:srgbClr val="FFFF00"/>
                </a:highlight>
                <a:ea typeface="华文楷体" panose="02010600040101010101" pitchFamily="2" charset="-122"/>
                <a:cs typeface="Times New Roman" panose="02020603050405020304" pitchFamily="18" charset="0"/>
              </a:rPr>
              <a:t>、右子树减</a:t>
            </a:r>
            <a:r>
              <a:rPr lang="en-US" altLang="zh-CN" sz="2800" b="0" dirty="0">
                <a:highlight>
                  <a:srgbClr val="FFFF00"/>
                </a:highlight>
                <a:ea typeface="华文楷体" panose="02010600040101010101" pitchFamily="2" charset="-122"/>
                <a:cs typeface="Times New Roman" panose="02020603050405020304" pitchFamily="18" charset="0"/>
              </a:rPr>
              <a:t>1</a:t>
            </a:r>
            <a:r>
              <a:rPr lang="zh-CN" altLang="zh-CN" sz="2800" b="0" dirty="0">
                <a:highlight>
                  <a:srgbClr val="FFFF00"/>
                </a:highlight>
                <a:ea typeface="华文楷体" panose="02010600040101010101" pitchFamily="2" charset="-122"/>
                <a:cs typeface="Times New Roman" panose="02020603050405020304" pitchFamily="18" charset="0"/>
              </a:rPr>
              <a:t>的原则向祖父结点传导，直到某一层祖先结点的平衡因子变为</a:t>
            </a:r>
            <a:r>
              <a:rPr lang="en-US" altLang="zh-CN" sz="2800" b="0" dirty="0">
                <a:highlight>
                  <a:srgbClr val="FFFF00"/>
                </a:highlight>
                <a:ea typeface="华文楷体" panose="02010600040101010101" pitchFamily="2" charset="-122"/>
                <a:cs typeface="Times New Roman" panose="02020603050405020304" pitchFamily="18" charset="0"/>
              </a:rPr>
              <a:t>0</a:t>
            </a:r>
            <a:r>
              <a:rPr lang="zh-CN" altLang="zh-CN" sz="2800" b="0" dirty="0">
                <a:highlight>
                  <a:srgbClr val="FFFF00"/>
                </a:highlight>
                <a:ea typeface="华文楷体" panose="02010600040101010101" pitchFamily="2" charset="-122"/>
                <a:cs typeface="Times New Roman" panose="02020603050405020304" pitchFamily="18" charset="0"/>
              </a:rPr>
              <a:t>或者到达根结点。</a:t>
            </a:r>
          </a:p>
        </p:txBody>
      </p:sp>
      <p:sp>
        <p:nvSpPr>
          <p:cNvPr id="8194" name="Rectangle 2"/>
          <p:cNvSpPr>
            <a:spLocks noGrp="1" noRot="1" noChangeArrowheads="1"/>
          </p:cNvSpPr>
          <p:nvPr>
            <p:ph type="title"/>
          </p:nvPr>
        </p:nvSpPr>
        <p:spPr>
          <a:xfrm>
            <a:off x="341460" y="772807"/>
            <a:ext cx="8126679" cy="574183"/>
          </a:xfrm>
        </p:spPr>
        <p:txBody>
          <a:bodyPr>
            <a:normAutofit fontScale="90000"/>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a:t>
            </a:r>
            <a:r>
              <a:rPr lang="zh-CN" altLang="zh-CN" dirty="0">
                <a:latin typeface="华文楷体" panose="02010600040101010101" pitchFamily="2" charset="-122"/>
                <a:ea typeface="华文楷体" panose="02010600040101010101" pitchFamily="2" charset="-122"/>
              </a:rPr>
              <a:t>插入过程中结点平衡因子的变化规律</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573392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645746" y="792685"/>
            <a:ext cx="677495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树插入后结点平衡因子的变化</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448086" y="1849299"/>
            <a:ext cx="7424827" cy="3665676"/>
          </a:xfrm>
          <a:prstGeom prst="rect">
            <a:avLst/>
          </a:prstGeom>
          <a:noFill/>
          <a:ln>
            <a:noFill/>
          </a:ln>
        </p:spPr>
      </p:pic>
      <p:pic>
        <p:nvPicPr>
          <p:cNvPr id="2" name="图片 1"/>
          <p:cNvPicPr>
            <a:picLocks noChangeAspect="1"/>
          </p:cNvPicPr>
          <p:nvPr/>
        </p:nvPicPr>
        <p:blipFill>
          <a:blip r:embed="rId4"/>
          <a:stretch>
            <a:fillRect/>
          </a:stretch>
        </p:blipFill>
        <p:spPr>
          <a:xfrm>
            <a:off x="249696" y="2517834"/>
            <a:ext cx="4069802" cy="2997141"/>
          </a:xfrm>
          <a:prstGeom prst="rect">
            <a:avLst/>
          </a:prstGeom>
        </p:spPr>
      </p:pic>
      <p:cxnSp>
        <p:nvCxnSpPr>
          <p:cNvPr id="5" name="直接连接符 4"/>
          <p:cNvCxnSpPr/>
          <p:nvPr/>
        </p:nvCxnSpPr>
        <p:spPr>
          <a:xfrm>
            <a:off x="4319498" y="1409732"/>
            <a:ext cx="0" cy="523395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5467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89378"/>
            <a:ext cx="11162884" cy="21284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二叉查找树中一旦有一个结点的平衡因子不在</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的范围内，二叉树就不再平衡。在向上的传导过程中，</a:t>
            </a:r>
            <a:r>
              <a:rPr lang="zh-CN" altLang="zh-CN" sz="2800" b="0" dirty="0">
                <a:highlight>
                  <a:srgbClr val="FFFF00"/>
                </a:highlight>
                <a:ea typeface="华文楷体" panose="02010600040101010101" pitchFamily="2" charset="-122"/>
                <a:cs typeface="Times New Roman" panose="02020603050405020304" pitchFamily="18" charset="0"/>
              </a:rPr>
              <a:t>平衡因子第一个超过</a:t>
            </a:r>
            <a:r>
              <a:rPr lang="en-US" altLang="zh-CN" sz="2800" b="0" dirty="0">
                <a:highlight>
                  <a:srgbClr val="FFFF00"/>
                </a:highlight>
                <a:ea typeface="华文楷体" panose="02010600040101010101" pitchFamily="2" charset="-122"/>
                <a:cs typeface="Times New Roman" panose="02020603050405020304" pitchFamily="18" charset="0"/>
              </a:rPr>
              <a:t>-1</a:t>
            </a:r>
            <a:r>
              <a:rPr lang="zh-CN" altLang="zh-CN" sz="2800" b="0" dirty="0">
                <a:highlight>
                  <a:srgbClr val="FFFF00"/>
                </a:highlight>
                <a:ea typeface="华文楷体" panose="02010600040101010101" pitchFamily="2" charset="-122"/>
                <a:cs typeface="Times New Roman" panose="02020603050405020304" pitchFamily="18" charset="0"/>
              </a:rPr>
              <a:t>，</a:t>
            </a:r>
            <a:r>
              <a:rPr lang="en-US" altLang="zh-CN" sz="2800" b="0" dirty="0">
                <a:highlight>
                  <a:srgbClr val="FFFF00"/>
                </a:highlight>
                <a:ea typeface="华文楷体" panose="02010600040101010101" pitchFamily="2" charset="-122"/>
                <a:cs typeface="Times New Roman" panose="02020603050405020304" pitchFamily="18" charset="0"/>
              </a:rPr>
              <a:t>0</a:t>
            </a:r>
            <a:r>
              <a:rPr lang="zh-CN" altLang="zh-CN" sz="2800" b="0" dirty="0">
                <a:highlight>
                  <a:srgbClr val="FFFF00"/>
                </a:highlight>
                <a:ea typeface="华文楷体" panose="02010600040101010101" pitchFamily="2" charset="-122"/>
                <a:cs typeface="Times New Roman" panose="02020603050405020304" pitchFamily="18" charset="0"/>
              </a:rPr>
              <a:t>，</a:t>
            </a:r>
            <a:r>
              <a:rPr lang="en-US" altLang="zh-CN" sz="2800" b="0" dirty="0">
                <a:highlight>
                  <a:srgbClr val="FFFF00"/>
                </a:highlight>
                <a:ea typeface="华文楷体" panose="02010600040101010101" pitchFamily="2" charset="-122"/>
                <a:cs typeface="Times New Roman" panose="02020603050405020304" pitchFamily="18" charset="0"/>
              </a:rPr>
              <a:t>1</a:t>
            </a:r>
            <a:r>
              <a:rPr lang="zh-CN" altLang="zh-CN" sz="2800" b="0" dirty="0">
                <a:highlight>
                  <a:srgbClr val="FFFF00"/>
                </a:highlight>
                <a:ea typeface="华文楷体" panose="02010600040101010101" pitchFamily="2" charset="-122"/>
                <a:cs typeface="Times New Roman" panose="02020603050405020304" pitchFamily="18" charset="0"/>
              </a:rPr>
              <a:t>范围的结点称为</a:t>
            </a:r>
            <a:r>
              <a:rPr lang="zh-CN" altLang="zh-CN" sz="2800" dirty="0">
                <a:highlight>
                  <a:srgbClr val="FFFF00"/>
                </a:highlight>
                <a:ea typeface="华文楷体" panose="02010600040101010101" pitchFamily="2" charset="-122"/>
                <a:cs typeface="Times New Roman" panose="02020603050405020304" pitchFamily="18" charset="0"/>
              </a:rPr>
              <a:t>冲突结点</a:t>
            </a:r>
            <a:r>
              <a:rPr lang="zh-CN" altLang="zh-CN" sz="2800" b="0" dirty="0">
                <a:highlight>
                  <a:srgbClr val="FFFF00"/>
                </a:highlight>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一旦发现冲突结点，暂停沿祖先向上的传导，先对二叉树在冲突结点附近实施调整，直到它变得平衡。</a:t>
            </a:r>
          </a:p>
        </p:txBody>
      </p:sp>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树中的冲突结点：</a:t>
            </a:r>
          </a:p>
        </p:txBody>
      </p:sp>
    </p:spTree>
    <p:extLst>
      <p:ext uri="{BB962C8B-B14F-4D97-AF65-F5344CB8AC3E}">
        <p14:creationId xmlns:p14="http://schemas.microsoft.com/office/powerpoint/2010/main" val="13662322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树中的冲突结点调整示例：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0" y="1504328"/>
            <a:ext cx="4205703" cy="320681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205703" y="2385359"/>
            <a:ext cx="7339841" cy="4214223"/>
          </a:xfrm>
          <a:prstGeom prst="rect">
            <a:avLst/>
          </a:prstGeom>
          <a:noFill/>
          <a:ln>
            <a:noFill/>
          </a:ln>
        </p:spPr>
      </p:pic>
      <p:pic>
        <p:nvPicPr>
          <p:cNvPr id="3" name="图片 2"/>
          <p:cNvPicPr>
            <a:picLocks noChangeAspect="1"/>
          </p:cNvPicPr>
          <p:nvPr/>
        </p:nvPicPr>
        <p:blipFill>
          <a:blip r:embed="rId5"/>
          <a:stretch>
            <a:fillRect/>
          </a:stretch>
        </p:blipFill>
        <p:spPr>
          <a:xfrm>
            <a:off x="5799602" y="3782161"/>
            <a:ext cx="262307" cy="253126"/>
          </a:xfrm>
          <a:prstGeom prst="rect">
            <a:avLst/>
          </a:prstGeom>
        </p:spPr>
      </p:pic>
    </p:spTree>
    <p:extLst>
      <p:ext uri="{BB962C8B-B14F-4D97-AF65-F5344CB8AC3E}">
        <p14:creationId xmlns:p14="http://schemas.microsoft.com/office/powerpoint/2010/main" val="35030118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pic>
        <p:nvPicPr>
          <p:cNvPr id="3" name="图片 2"/>
          <p:cNvPicPr>
            <a:picLocks noChangeAspect="1"/>
          </p:cNvPicPr>
          <p:nvPr/>
        </p:nvPicPr>
        <p:blipFill>
          <a:blip r:embed="rId3"/>
          <a:stretch>
            <a:fillRect/>
          </a:stretch>
        </p:blipFill>
        <p:spPr>
          <a:xfrm>
            <a:off x="5799602" y="3782161"/>
            <a:ext cx="262307" cy="253126"/>
          </a:xfrm>
          <a:prstGeom prst="rect">
            <a:avLst/>
          </a:prstGeom>
        </p:spPr>
      </p:pic>
      <p:sp>
        <p:nvSpPr>
          <p:cNvPr id="2" name="文本框 1"/>
          <p:cNvSpPr txBox="1"/>
          <p:nvPr/>
        </p:nvSpPr>
        <p:spPr>
          <a:xfrm>
            <a:off x="341460" y="1530626"/>
            <a:ext cx="11850540" cy="1384995"/>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冲突结点和来自插入方向的子结点、孙子结点关系分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种类型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RL</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，各自处理方式如下：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：冲突节点左孩子的左子树上插入</a:t>
            </a:r>
          </a:p>
        </p:txBody>
      </p:sp>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51948" y="3035162"/>
            <a:ext cx="6981303" cy="3385516"/>
          </a:xfrm>
          <a:prstGeom prst="rect">
            <a:avLst/>
          </a:prstGeom>
          <a:noFill/>
          <a:ln>
            <a:noFill/>
          </a:ln>
        </p:spPr>
      </p:pic>
      <p:sp>
        <p:nvSpPr>
          <p:cNvPr id="4" name="文本框 3"/>
          <p:cNvSpPr txBox="1"/>
          <p:nvPr/>
        </p:nvSpPr>
        <p:spPr>
          <a:xfrm>
            <a:off x="7460973" y="3647114"/>
            <a:ext cx="4731027" cy="523220"/>
          </a:xfrm>
          <a:prstGeom prst="rect">
            <a:avLst/>
          </a:prstGeom>
          <a:noFill/>
        </p:spPr>
        <p:txBody>
          <a:bodyPr wrap="square" rtlCol="0">
            <a:spAutoFit/>
          </a:bodyPr>
          <a:lstStyle/>
          <a:p>
            <a:r>
              <a:rPr lang="en-US" altLang="zh-CN" sz="2800" dirty="0">
                <a:latin typeface="Times New Roman" panose="02020603050405020304" pitchFamily="18" charset="0"/>
              </a:rPr>
              <a:t>LL</a:t>
            </a:r>
            <a:r>
              <a:rPr lang="zh-CN" altLang="en-US" sz="2800" dirty="0">
                <a:latin typeface="Times New Roman" panose="02020603050405020304" pitchFamily="18" charset="0"/>
              </a:rPr>
              <a:t>型做一次上臂右旋即可</a:t>
            </a:r>
            <a:endParaRPr lang="en-US" altLang="zh-CN" sz="2800" dirty="0">
              <a:latin typeface="Times New Roman" panose="02020603050405020304" pitchFamily="18" charset="0"/>
            </a:endParaRPr>
          </a:p>
        </p:txBody>
      </p:sp>
    </p:spTree>
    <p:extLst>
      <p:ext uri="{BB962C8B-B14F-4D97-AF65-F5344CB8AC3E}">
        <p14:creationId xmlns:p14="http://schemas.microsoft.com/office/powerpoint/2010/main" val="363052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折半查找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1618928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815670"/>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7275442" y="2874220"/>
            <a:ext cx="4731027" cy="95410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类似地：</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RR</a:t>
            </a:r>
            <a:r>
              <a:rPr lang="zh-CN" altLang="en-US" sz="2800" dirty="0">
                <a:latin typeface="华文楷体" panose="02010600040101010101" pitchFamily="2" charset="-122"/>
                <a:ea typeface="华文楷体" panose="02010600040101010101" pitchFamily="2" charset="-122"/>
              </a:rPr>
              <a:t>型做一次上臂左旋即可</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341460" y="2148773"/>
            <a:ext cx="6933982" cy="3894218"/>
          </a:xfrm>
          <a:prstGeom prst="rect">
            <a:avLst/>
          </a:prstGeom>
          <a:noFill/>
          <a:ln>
            <a:noFill/>
          </a:ln>
        </p:spPr>
      </p:pic>
    </p:spTree>
    <p:extLst>
      <p:ext uri="{BB962C8B-B14F-4D97-AF65-F5344CB8AC3E}">
        <p14:creationId xmlns:p14="http://schemas.microsoft.com/office/powerpoint/2010/main" val="3733017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60" y="1530626"/>
            <a:ext cx="10750610" cy="584775"/>
          </a:xfrm>
          <a:prstGeom prst="rect">
            <a:avLst/>
          </a:prstGeom>
          <a:noFill/>
        </p:spPr>
        <p:txBody>
          <a:bodyPr wrap="square" rtlCol="0">
            <a:spAutoFit/>
          </a:bodyPr>
          <a:lstStyle/>
          <a:p>
            <a:r>
              <a:rPr lang="en-US" altLang="zh-CN" sz="3200" dirty="0">
                <a:latin typeface="华文楷体" panose="02010600040101010101" pitchFamily="2" charset="-122"/>
                <a:ea typeface="华文楷体" panose="02010600040101010101" pitchFamily="2" charset="-122"/>
              </a:rPr>
              <a:t>LR</a:t>
            </a:r>
            <a:r>
              <a:rPr lang="zh-CN" altLang="zh-CN" sz="3200" dirty="0">
                <a:latin typeface="华文楷体" panose="02010600040101010101" pitchFamily="2" charset="-122"/>
                <a:ea typeface="华文楷体" panose="02010600040101010101" pitchFamily="2" charset="-122"/>
              </a:rPr>
              <a:t>型比</a:t>
            </a:r>
            <a:r>
              <a:rPr lang="en-US" altLang="zh-CN" sz="3200" dirty="0">
                <a:latin typeface="华文楷体" panose="02010600040101010101" pitchFamily="2" charset="-122"/>
                <a:ea typeface="华文楷体" panose="02010600040101010101" pitchFamily="2" charset="-122"/>
              </a:rPr>
              <a:t>LL</a:t>
            </a:r>
            <a:r>
              <a:rPr lang="zh-CN" altLang="zh-CN"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RR</a:t>
            </a:r>
            <a:r>
              <a:rPr lang="zh-CN" altLang="zh-CN" sz="3200" dirty="0">
                <a:latin typeface="华文楷体" panose="02010600040101010101" pitchFamily="2" charset="-122"/>
                <a:ea typeface="华文楷体" panose="02010600040101010101" pitchFamily="2" charset="-122"/>
              </a:rPr>
              <a:t>型的情况要复杂些</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LR</a:t>
            </a:r>
            <a:r>
              <a:rPr lang="zh-CN" altLang="zh-CN" sz="3200" dirty="0">
                <a:latin typeface="华文楷体" panose="02010600040101010101" pitchFamily="2" charset="-122"/>
                <a:ea typeface="华文楷体" panose="02010600040101010101" pitchFamily="2" charset="-122"/>
              </a:rPr>
              <a:t>有三种形态</a:t>
            </a:r>
            <a:r>
              <a:rPr lang="zh-CN" altLang="en-US" sz="3200" dirty="0">
                <a:latin typeface="华文楷体" panose="02010600040101010101" pitchFamily="2" charset="-122"/>
                <a:ea typeface="华文楷体" panose="02010600040101010101" pitchFamily="2" charset="-122"/>
              </a:rPr>
              <a:t>。</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00486" y="2401046"/>
            <a:ext cx="6437027" cy="2846815"/>
          </a:xfrm>
          <a:prstGeom prst="rect">
            <a:avLst/>
          </a:prstGeom>
          <a:noFill/>
          <a:ln>
            <a:noFill/>
          </a:ln>
        </p:spPr>
      </p:pic>
      <p:sp>
        <p:nvSpPr>
          <p:cNvPr id="3" name="文本框 2"/>
          <p:cNvSpPr txBox="1"/>
          <p:nvPr/>
        </p:nvSpPr>
        <p:spPr>
          <a:xfrm>
            <a:off x="7295321" y="2401046"/>
            <a:ext cx="4532243" cy="2246769"/>
          </a:xfrm>
          <a:prstGeom prst="rect">
            <a:avLst/>
          </a:prstGeom>
          <a:noFill/>
        </p:spPr>
        <p:txBody>
          <a:bodyPr wrap="square" rtlCol="0">
            <a:spAutoFit/>
          </a:bodyPr>
          <a:lstStyle/>
          <a:p>
            <a:r>
              <a:rPr lang="en-US" altLang="zh-CN" sz="2800" b="1" dirty="0">
                <a:latin typeface="华文楷体" panose="02010600040101010101" pitchFamily="2" charset="-122"/>
                <a:ea typeface="华文楷体" panose="02010600040101010101" pitchFamily="2" charset="-122"/>
              </a:rPr>
              <a:t>LR0</a:t>
            </a:r>
            <a:r>
              <a:rPr lang="zh-CN" altLang="en-US" sz="2800" b="1" dirty="0">
                <a:latin typeface="华文楷体" panose="02010600040101010101" pitchFamily="2" charset="-122"/>
                <a:ea typeface="华文楷体" panose="02010600040101010101" pitchFamily="2" charset="-122"/>
              </a:rPr>
              <a:t>型做双旋调整：</a:t>
            </a:r>
            <a:endParaRPr lang="en-US" altLang="zh-CN" sz="2800" b="1"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一次下臂的左旋，变</a:t>
            </a:r>
            <a:r>
              <a:rPr lang="en-US" altLang="zh-CN" sz="2800" dirty="0">
                <a:latin typeface="华文楷体" panose="02010600040101010101" pitchFamily="2" charset="-122"/>
                <a:ea typeface="华文楷体" panose="02010600040101010101" pitchFamily="2" charset="-122"/>
              </a:rPr>
              <a:t>LL</a:t>
            </a:r>
            <a:r>
              <a:rPr lang="zh-CN" altLang="en-US" sz="2800" dirty="0">
                <a:latin typeface="华文楷体" panose="02010600040101010101" pitchFamily="2" charset="-122"/>
                <a:ea typeface="华文楷体" panose="02010600040101010101" pitchFamily="2" charset="-122"/>
              </a:rPr>
              <a:t>型</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一次上臂的右旋</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结束</a:t>
            </a:r>
          </a:p>
        </p:txBody>
      </p:sp>
    </p:spTree>
    <p:extLst>
      <p:ext uri="{BB962C8B-B14F-4D97-AF65-F5344CB8AC3E}">
        <p14:creationId xmlns:p14="http://schemas.microsoft.com/office/powerpoint/2010/main" val="16743469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60" y="1530626"/>
            <a:ext cx="10750610" cy="523220"/>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有三种形态</a:t>
            </a:r>
            <a:r>
              <a:rPr lang="zh-CN" altLang="en-US" sz="2800" dirty="0">
                <a:latin typeface="华文楷体" panose="02010600040101010101" pitchFamily="2" charset="-122"/>
                <a:ea typeface="华文楷体" panose="02010600040101010101" pitchFamily="2" charset="-122"/>
              </a:rPr>
              <a:t>。</a:t>
            </a:r>
          </a:p>
        </p:txBody>
      </p:sp>
      <p:sp>
        <p:nvSpPr>
          <p:cNvPr id="3" name="文本框 2"/>
          <p:cNvSpPr txBox="1"/>
          <p:nvPr/>
        </p:nvSpPr>
        <p:spPr>
          <a:xfrm>
            <a:off x="341459" y="5957599"/>
            <a:ext cx="11850541" cy="523220"/>
          </a:xfrm>
          <a:prstGeom prst="rect">
            <a:avLst/>
          </a:prstGeom>
          <a:noFill/>
        </p:spPr>
        <p:txBody>
          <a:bodyPr wrap="square" rtlCol="0">
            <a:spAutoFit/>
          </a:bodyPr>
          <a:lstStyle/>
          <a:p>
            <a:r>
              <a:rPr lang="en-US" altLang="zh-CN" sz="2800" b="1" dirty="0">
                <a:latin typeface="华文楷体" panose="02010600040101010101" pitchFamily="2" charset="-122"/>
                <a:ea typeface="华文楷体" panose="02010600040101010101" pitchFamily="2" charset="-122"/>
              </a:rPr>
              <a:t>LR1</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一次下臂的左旋，变</a:t>
            </a:r>
            <a:r>
              <a:rPr lang="en-US" altLang="zh-CN" sz="2800" dirty="0">
                <a:latin typeface="华文楷体" panose="02010600040101010101" pitchFamily="2" charset="-122"/>
                <a:ea typeface="华文楷体" panose="02010600040101010101" pitchFamily="2" charset="-122"/>
              </a:rPr>
              <a:t>LL</a:t>
            </a:r>
            <a:r>
              <a:rPr lang="zh-CN" altLang="en-US" sz="2800" dirty="0">
                <a:latin typeface="华文楷体" panose="02010600040101010101" pitchFamily="2" charset="-122"/>
                <a:ea typeface="华文楷体" panose="02010600040101010101" pitchFamily="2" charset="-122"/>
              </a:rPr>
              <a:t>型，一次上臂的右旋，结束</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659511" y="2401043"/>
            <a:ext cx="3395653" cy="3025719"/>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4055164" y="2222139"/>
            <a:ext cx="7715557" cy="3383529"/>
          </a:xfrm>
          <a:prstGeom prst="rect">
            <a:avLst/>
          </a:prstGeom>
          <a:noFill/>
          <a:ln>
            <a:noFill/>
          </a:ln>
        </p:spPr>
      </p:pic>
    </p:spTree>
    <p:extLst>
      <p:ext uri="{BB962C8B-B14F-4D97-AF65-F5344CB8AC3E}">
        <p14:creationId xmlns:p14="http://schemas.microsoft.com/office/powerpoint/2010/main" val="30064038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60" y="1530626"/>
            <a:ext cx="10750610" cy="523220"/>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有三种形态</a:t>
            </a:r>
            <a:r>
              <a:rPr lang="zh-CN" altLang="en-US" sz="2800" dirty="0">
                <a:latin typeface="华文楷体" panose="02010600040101010101" pitchFamily="2" charset="-122"/>
                <a:ea typeface="华文楷体" panose="02010600040101010101" pitchFamily="2" charset="-122"/>
              </a:rPr>
              <a:t>。</a:t>
            </a:r>
          </a:p>
        </p:txBody>
      </p:sp>
      <p:sp>
        <p:nvSpPr>
          <p:cNvPr id="3" name="文本框 2"/>
          <p:cNvSpPr txBox="1"/>
          <p:nvPr/>
        </p:nvSpPr>
        <p:spPr>
          <a:xfrm>
            <a:off x="341459" y="5957599"/>
            <a:ext cx="10949393" cy="523220"/>
          </a:xfrm>
          <a:prstGeom prst="rect">
            <a:avLst/>
          </a:prstGeom>
          <a:noFill/>
        </p:spPr>
        <p:txBody>
          <a:bodyPr wrap="square" rtlCol="0">
            <a:spAutoFit/>
          </a:bodyPr>
          <a:lstStyle/>
          <a:p>
            <a:r>
              <a:rPr lang="en-US" altLang="zh-CN" sz="2800" b="1" dirty="0">
                <a:latin typeface="华文楷体" panose="02010600040101010101" pitchFamily="2" charset="-122"/>
                <a:ea typeface="华文楷体" panose="02010600040101010101" pitchFamily="2" charset="-122"/>
              </a:rPr>
              <a:t>LR2</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旋转方法如</a:t>
            </a:r>
            <a:r>
              <a:rPr lang="en-US" altLang="zh-CN" sz="2800" dirty="0">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，但调整好后结点</a:t>
            </a:r>
            <a:r>
              <a:rPr lang="en-US" altLang="zh-CN" sz="2800" dirty="0">
                <a:latin typeface="华文楷体" panose="02010600040101010101" pitchFamily="2" charset="-122"/>
                <a:ea typeface="华文楷体" panose="02010600040101010101" pitchFamily="2" charset="-122"/>
              </a:rPr>
              <a:t>A</a:t>
            </a:r>
            <a:r>
              <a:rPr lang="zh-CN" altLang="en-US" sz="2800" dirty="0">
                <a:latin typeface="华文楷体" panose="02010600040101010101" pitchFamily="2" charset="-122"/>
                <a:ea typeface="华文楷体" panose="02010600040101010101" pitchFamily="2" charset="-122"/>
              </a:rPr>
              <a:t>平衡因子不同。</a:t>
            </a: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341458" y="2247858"/>
            <a:ext cx="3196871" cy="3417445"/>
          </a:xfrm>
          <a:prstGeom prst="rect">
            <a:avLst/>
          </a:prstGeom>
          <a:noFill/>
          <a:ln>
            <a:noFill/>
          </a:ln>
        </p:spPr>
      </p:pic>
      <p:pic>
        <p:nvPicPr>
          <p:cNvPr id="10" name="图片 9"/>
          <p:cNvPicPr/>
          <p:nvPr/>
        </p:nvPicPr>
        <p:blipFill>
          <a:blip r:embed="rId4">
            <a:extLst>
              <a:ext uri="{28A0092B-C50C-407E-A947-70E740481C1C}">
                <a14:useLocalDpi xmlns:a14="http://schemas.microsoft.com/office/drawing/2010/main" val="0"/>
              </a:ext>
            </a:extLst>
          </a:blip>
          <a:srcRect/>
          <a:stretch>
            <a:fillRect/>
          </a:stretch>
        </p:blipFill>
        <p:spPr bwMode="auto">
          <a:xfrm>
            <a:off x="3919881" y="2247858"/>
            <a:ext cx="6237909" cy="3339041"/>
          </a:xfrm>
          <a:prstGeom prst="rect">
            <a:avLst/>
          </a:prstGeom>
          <a:noFill/>
          <a:ln>
            <a:noFill/>
          </a:ln>
        </p:spPr>
      </p:pic>
    </p:spTree>
    <p:extLst>
      <p:ext uri="{BB962C8B-B14F-4D97-AF65-F5344CB8AC3E}">
        <p14:creationId xmlns:p14="http://schemas.microsoft.com/office/powerpoint/2010/main" val="3495343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a:t>
            </a:r>
            <a:r>
              <a:rPr lang="en-US" altLang="zh-CN" dirty="0">
                <a:latin typeface="华文楷体" panose="02010600040101010101" pitchFamily="2" charset="-122"/>
                <a:ea typeface="华文楷体" panose="02010600040101010101" pitchFamily="2" charset="-122"/>
              </a:rPr>
              <a:t>LR</a:t>
            </a:r>
            <a:r>
              <a:rPr lang="zh-CN" altLang="en-US" dirty="0">
                <a:latin typeface="华文楷体" panose="02010600040101010101" pitchFamily="2" charset="-122"/>
                <a:ea typeface="华文楷体" panose="02010600040101010101" pitchFamily="2" charset="-122"/>
              </a:rPr>
              <a:t>型调整方法总结：</a:t>
            </a:r>
          </a:p>
        </p:txBody>
      </p:sp>
      <p:sp>
        <p:nvSpPr>
          <p:cNvPr id="2" name="文本框 1"/>
          <p:cNvSpPr txBox="1"/>
          <p:nvPr/>
        </p:nvSpPr>
        <p:spPr>
          <a:xfrm>
            <a:off x="341460" y="1530626"/>
            <a:ext cx="10750610" cy="3539430"/>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相同之处：做一次双旋，先下臂左旋，变</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型，再上臂右旋。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不同之处在于双旋之后，局部根的左、右子结点平衡因子不同：</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p>
          <a:p>
            <a:endParaRPr lang="en-US" altLang="zh-CN" sz="2800" dirty="0"/>
          </a:p>
        </p:txBody>
      </p:sp>
    </p:spTree>
    <p:extLst>
      <p:ext uri="{BB962C8B-B14F-4D97-AF65-F5344CB8AC3E}">
        <p14:creationId xmlns:p14="http://schemas.microsoft.com/office/powerpoint/2010/main" val="8480725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a:t>
            </a:r>
            <a:r>
              <a:rPr lang="en-US" altLang="zh-CN" dirty="0">
                <a:latin typeface="华文楷体" panose="02010600040101010101" pitchFamily="2" charset="-122"/>
                <a:ea typeface="华文楷体" panose="02010600040101010101" pitchFamily="2" charset="-122"/>
              </a:rPr>
              <a:t>RL</a:t>
            </a:r>
            <a:r>
              <a:rPr lang="zh-CN" altLang="en-US" dirty="0">
                <a:latin typeface="华文楷体" panose="02010600040101010101" pitchFamily="2" charset="-122"/>
                <a:ea typeface="华文楷体" panose="02010600040101010101" pitchFamily="2" charset="-122"/>
              </a:rPr>
              <a:t>型调整方法总结：</a:t>
            </a:r>
          </a:p>
        </p:txBody>
      </p:sp>
      <p:sp>
        <p:nvSpPr>
          <p:cNvPr id="2" name="文本框 1"/>
          <p:cNvSpPr txBox="1"/>
          <p:nvPr/>
        </p:nvSpPr>
        <p:spPr>
          <a:xfrm>
            <a:off x="341460" y="1556683"/>
            <a:ext cx="10750610" cy="4401205"/>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型类似，也有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三种形态</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。且三种形态：</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相同之处：做一次双旋，先下臂右旋，变</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型，再上臂左旋。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不同之处在于双旋之后，局部根的左、右子结点平衡因子不同：</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RL0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RL2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p>
          <a:p>
            <a:endParaRPr lang="en-US" altLang="zh-CN" sz="2800" dirty="0"/>
          </a:p>
        </p:txBody>
      </p:sp>
      <p:sp>
        <p:nvSpPr>
          <p:cNvPr id="3" name="椭圆 2"/>
          <p:cNvSpPr/>
          <p:nvPr/>
        </p:nvSpPr>
        <p:spPr>
          <a:xfrm>
            <a:off x="11387138" y="6357938"/>
            <a:ext cx="214312" cy="27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65057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32482062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在一个平衡二叉树中删除结点，也可能造成冲突结点的出现。</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删除分为叶子结点、只有一个孩子的结点、有两个孩子的结点。</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有两个孩子的结点在删除时，可以通过找替身结点，最终转化为删除叶子或只有一个孩子结点的情况。</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无论是删除叶子还是只有一个孩子的结点，删除都可能引起其所属子树高度降低，自下而上各级祖先结点的平衡因子就可能发生变化。</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树的删除</a:t>
            </a:r>
          </a:p>
        </p:txBody>
      </p:sp>
    </p:spTree>
    <p:extLst>
      <p:ext uri="{BB962C8B-B14F-4D97-AF65-F5344CB8AC3E}">
        <p14:creationId xmlns:p14="http://schemas.microsoft.com/office/powerpoint/2010/main" val="2271652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rm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，左右子树一样高为</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93161" y="2328996"/>
            <a:ext cx="5789988" cy="4350100"/>
          </a:xfrm>
          <a:prstGeom prst="rect">
            <a:avLst/>
          </a:prstGeom>
          <a:noFill/>
          <a:ln>
            <a:noFill/>
          </a:ln>
        </p:spPr>
      </p:pic>
    </p:spTree>
    <p:extLst>
      <p:ext uri="{BB962C8B-B14F-4D97-AF65-F5344CB8AC3E}">
        <p14:creationId xmlns:p14="http://schemas.microsoft.com/office/powerpoint/2010/main" val="1225061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，即其左子树高为</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、右子树矮为</a:t>
            </a:r>
            <a:r>
              <a:rPr lang="en-US" altLang="zh-CN" sz="3200" b="0" dirty="0">
                <a:ea typeface="华文楷体" panose="02010600040101010101" pitchFamily="2" charset="-122"/>
                <a:cs typeface="Times New Roman" panose="02020603050405020304" pitchFamily="18" charset="0"/>
              </a:rPr>
              <a:t>h-1</a:t>
            </a:r>
            <a:r>
              <a:rPr lang="zh-CN" altLang="zh-CN" sz="3200"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59801"/>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579190" y="2328996"/>
            <a:ext cx="6320184" cy="4270587"/>
          </a:xfrm>
          <a:prstGeom prst="rect">
            <a:avLst/>
          </a:prstGeom>
          <a:noFill/>
          <a:ln>
            <a:noFill/>
          </a:ln>
        </p:spPr>
      </p:pic>
    </p:spTree>
    <p:extLst>
      <p:ext uri="{BB962C8B-B14F-4D97-AF65-F5344CB8AC3E}">
        <p14:creationId xmlns:p14="http://schemas.microsoft.com/office/powerpoint/2010/main" val="3013967733"/>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8899</TotalTime>
  <Words>14698</Words>
  <Application>Microsoft Macintosh PowerPoint</Application>
  <PresentationFormat>宽屏</PresentationFormat>
  <Paragraphs>1208</Paragraphs>
  <Slides>205</Slides>
  <Notes>204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205</vt:i4>
      </vt:variant>
    </vt:vector>
  </HeadingPairs>
  <TitlesOfParts>
    <vt:vector size="215" baseType="lpstr">
      <vt:lpstr>等线</vt:lpstr>
      <vt:lpstr>等线 Light</vt:lpstr>
      <vt:lpstr>华文楷体</vt:lpstr>
      <vt:lpstr>微软雅黑</vt:lpstr>
      <vt:lpstr>Arial</vt:lpstr>
      <vt:lpstr>Calibri</vt:lpstr>
      <vt:lpstr>Cambria Math</vt:lpstr>
      <vt:lpstr>Times New Roman</vt:lpstr>
      <vt:lpstr>Wingdings</vt:lpstr>
      <vt:lpstr>2016-VI主题-蓝</vt:lpstr>
      <vt:lpstr>第六章 查找</vt:lpstr>
      <vt:lpstr>PowerPoint 演示文稿</vt:lpstr>
      <vt:lpstr>PowerPoint 演示文稿</vt:lpstr>
      <vt:lpstr>静态查找技术</vt:lpstr>
      <vt:lpstr>顺序查找</vt:lpstr>
      <vt:lpstr>静态查找</vt:lpstr>
      <vt:lpstr>PowerPoint 演示文稿</vt:lpstr>
      <vt:lpstr>顺序查找性能分析：</vt:lpstr>
      <vt:lpstr>PowerPoint 演示文稿</vt:lpstr>
      <vt:lpstr>折半查找</vt:lpstr>
      <vt:lpstr>折半查找成功示例</vt:lpstr>
      <vt:lpstr>折半查找不成功示例</vt:lpstr>
      <vt:lpstr>折半查找算法实现</vt:lpstr>
      <vt:lpstr>折半查找性能分析：</vt:lpstr>
      <vt:lpstr>PowerPoint 演示文稿</vt:lpstr>
      <vt:lpstr>插值查找</vt:lpstr>
      <vt:lpstr>插值查找</vt:lpstr>
      <vt:lpstr>PowerPoint 演示文稿</vt:lpstr>
      <vt:lpstr>分块查找</vt:lpstr>
      <vt:lpstr>分块查找</vt:lpstr>
      <vt:lpstr>PowerPoint 演示文稿</vt:lpstr>
      <vt:lpstr>动态查找技术</vt:lpstr>
      <vt:lpstr>PowerPoint 演示文稿</vt:lpstr>
      <vt:lpstr>PowerPoint 演示文稿</vt:lpstr>
      <vt:lpstr>二叉查找树</vt:lpstr>
      <vt:lpstr>二叉查找树</vt:lpstr>
      <vt:lpstr>二叉查找树</vt:lpstr>
      <vt:lpstr>二叉查找树</vt:lpstr>
      <vt:lpstr>二叉查找树</vt:lpstr>
      <vt:lpstr>二叉查找树</vt:lpstr>
      <vt:lpstr>PowerPoint 演示文稿</vt:lpstr>
      <vt:lpstr>二叉查找树的查找</vt:lpstr>
      <vt:lpstr>二叉查找树的查找</vt:lpstr>
      <vt:lpstr>二叉查找树的查找</vt:lpstr>
      <vt:lpstr>二叉查找树的查找</vt:lpstr>
      <vt:lpstr>二叉查找树的查找</vt:lpstr>
      <vt:lpstr>二叉查找树的查找</vt:lpstr>
      <vt:lpstr>PowerPoint 演示文稿</vt:lpstr>
      <vt:lpstr>二叉查找树的插入</vt:lpstr>
      <vt:lpstr>二叉查找树的插入</vt:lpstr>
      <vt:lpstr>二叉查找树的插入</vt:lpstr>
      <vt:lpstr>二叉查找树的插入</vt:lpstr>
      <vt:lpstr>二叉查找树的插入</vt:lpstr>
      <vt:lpstr>PowerPoint 演示文稿</vt:lpstr>
      <vt:lpstr>二叉查找树的插入</vt:lpstr>
      <vt:lpstr>二叉查找树的插入</vt:lpstr>
      <vt:lpstr>二叉查找树的插入</vt:lpstr>
      <vt:lpstr>PowerPoint 演示文稿</vt:lpstr>
      <vt:lpstr>二叉查找树的插入</vt:lpstr>
      <vt:lpstr>PowerPoint 演示文稿</vt:lpstr>
      <vt:lpstr>二叉查找树的删除</vt:lpstr>
      <vt:lpstr>直接删除，依然为一棵查找树</vt:lpstr>
      <vt:lpstr>用唯一孩子结点替代删除位置上的结点</vt:lpstr>
      <vt:lpstr>PowerPoint 演示文稿</vt:lpstr>
      <vt:lpstr>二叉查找树的删除</vt:lpstr>
      <vt:lpstr>二叉查找树的三种删除</vt:lpstr>
      <vt:lpstr>二叉查找树的删除</vt:lpstr>
      <vt:lpstr>二叉查找树的删除</vt:lpstr>
      <vt:lpstr>二叉查找树的删除</vt:lpstr>
      <vt:lpstr>二叉查找树的删除中t引用形式的作用</vt:lpstr>
      <vt:lpstr>二叉查找树的删除</vt:lpstr>
      <vt:lpstr>二叉查找树的删除</vt:lpstr>
      <vt:lpstr>二叉查找树的删除</vt:lpstr>
      <vt:lpstr>二叉查找树的删除</vt:lpstr>
      <vt:lpstr>PowerPoint 演示文稿</vt:lpstr>
      <vt:lpstr>PowerPoint 演示文稿</vt:lpstr>
      <vt:lpstr>二叉查找树的删除</vt:lpstr>
      <vt:lpstr>PowerPoint 演示文稿</vt:lpstr>
      <vt:lpstr>顺序统计</vt:lpstr>
      <vt:lpstr>顺序统计</vt:lpstr>
      <vt:lpstr>顺序统计</vt:lpstr>
      <vt:lpstr>顺序统计</vt:lpstr>
      <vt:lpstr>PowerPoint 演示文稿</vt:lpstr>
      <vt:lpstr>顺序统计示例</vt:lpstr>
      <vt:lpstr>顺序统计示例</vt:lpstr>
      <vt:lpstr>顺序统计</vt:lpstr>
      <vt:lpstr>二叉查找树的问题</vt:lpstr>
      <vt:lpstr>PowerPoint 演示文稿</vt:lpstr>
      <vt:lpstr>PowerPoint 演示文稿</vt:lpstr>
      <vt:lpstr>平衡二叉树（AVL）的定义</vt:lpstr>
      <vt:lpstr>平衡和非平衡二叉查找树示例</vt:lpstr>
      <vt:lpstr>平衡和非平衡二叉查找树示例</vt:lpstr>
      <vt:lpstr>PowerPoint 演示文稿</vt:lpstr>
      <vt:lpstr>AVL树的插入</vt:lpstr>
      <vt:lpstr>AVL树的插入过程中结点平衡因子的变化规律：</vt:lpstr>
      <vt:lpstr>AVL树插入后结点平衡因子的变化</vt:lpstr>
      <vt:lpstr>AVL树中的冲突结点：</vt:lpstr>
      <vt:lpstr>AVL树中的冲突结点调整示例：</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AVL树中LR型调整方法总结：</vt:lpstr>
      <vt:lpstr>AVL树中RL型调整方法总结：</vt:lpstr>
      <vt:lpstr>PowerPoint 演示文稿</vt:lpstr>
      <vt:lpstr>AVL树的删除</vt:lpstr>
      <vt:lpstr>AVL树删除的各种情况分析：</vt:lpstr>
      <vt:lpstr>AVL树删除的各种情况分析：</vt:lpstr>
      <vt:lpstr>AVL树删除的各种情况分析：</vt:lpstr>
      <vt:lpstr>AVL树删除的各种情况示例：</vt:lpstr>
      <vt:lpstr>AVL树删除的各种情况示例：</vt:lpstr>
      <vt:lpstr>AVL树删除的各种情况示例：</vt:lpstr>
      <vt:lpstr>AVL删除总结</vt:lpstr>
      <vt:lpstr>AVL树的最大高度*：</vt:lpstr>
      <vt:lpstr>AVL树的最大高度*：</vt:lpstr>
      <vt:lpstr>AVL树的最大高度*：</vt:lpstr>
      <vt:lpstr>PowerPoint 演示文稿</vt:lpstr>
      <vt:lpstr>PowerPoint 演示文稿</vt:lpstr>
      <vt:lpstr>红黑树</vt:lpstr>
      <vt:lpstr>PowerPoint 演示文稿</vt:lpstr>
      <vt:lpstr>红黑树示例</vt:lpstr>
      <vt:lpstr>红黑树示例</vt:lpstr>
      <vt:lpstr>红黑树</vt:lpstr>
      <vt:lpstr>PowerPoint 演示文稿</vt:lpstr>
      <vt:lpstr>红黑树的插入</vt:lpstr>
      <vt:lpstr>红黑树的插入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红黑树的删除</vt:lpstr>
      <vt:lpstr>删除只有一个孩子的结点</vt:lpstr>
      <vt:lpstr>删除叶子结点</vt:lpstr>
      <vt:lpstr>删除黑叶子结点冲突示例</vt:lpstr>
      <vt:lpstr>删除黑叶子结点冲突示例</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（二）兄红</vt:lpstr>
      <vt:lpstr>（二）兄红示例</vt:lpstr>
      <vt:lpstr>（二）兄红示例</vt:lpstr>
      <vt:lpstr>PowerPoint 演示文稿</vt:lpstr>
      <vt:lpstr>外部查找</vt:lpstr>
      <vt:lpstr>PowerPoint 演示文稿</vt:lpstr>
      <vt:lpstr>B树</vt:lpstr>
      <vt:lpstr>B树</vt:lpstr>
      <vt:lpstr>5阶B树示例：</vt:lpstr>
      <vt:lpstr>B树的查找：找30</vt:lpstr>
      <vt:lpstr>B树的查找</vt:lpstr>
      <vt:lpstr>B树的插入</vt:lpstr>
      <vt:lpstr>新建一棵B树：是一个结点逐一插入的过程</vt:lpstr>
      <vt:lpstr>新建一棵B树：是一个结点逐一插入的过程</vt:lpstr>
      <vt:lpstr>B树的插入</vt:lpstr>
      <vt:lpstr>B树的插入算法性能分析</vt:lpstr>
      <vt:lpstr>B树的删除</vt:lpstr>
      <vt:lpstr>1.待删关键字在最下非叶子结点层，再下层就是空结点了。</vt:lpstr>
      <vt:lpstr>1.待删关键字在最下非叶子结点层，再下层就是空结点了。</vt:lpstr>
      <vt:lpstr>1.待删关键字在最下非叶子结点层，再下层就是空结点了。</vt:lpstr>
      <vt:lpstr>1.待删关键字在最下非叶子结点层，再下层就是空结点了。</vt:lpstr>
      <vt:lpstr>1.待删关键字在最下非叶子结点层，再下层就是空结点了。</vt:lpstr>
      <vt:lpstr>2.待删的关键字在中间层，下层仍为非叶子结点层。</vt:lpstr>
      <vt:lpstr>2.待删的关键字在中间层，下层仍为非叶子结点层。</vt:lpstr>
      <vt:lpstr>B树的问题</vt:lpstr>
      <vt:lpstr>B+树</vt:lpstr>
      <vt:lpstr>PowerPoint 演示文稿</vt:lpstr>
      <vt:lpstr>B+树</vt:lpstr>
      <vt:lpstr>3阶B+树示例：</vt:lpstr>
      <vt:lpstr>B+树查找操作</vt:lpstr>
      <vt:lpstr>B+树插入、删除操作</vt:lpstr>
      <vt:lpstr>B树和B+树的比较</vt:lpstr>
      <vt:lpstr>B+树便于按序遍历</vt:lpstr>
      <vt:lpstr>B+树规模计算*重要！</vt:lpstr>
      <vt:lpstr>PowerPoint 演示文稿</vt:lpstr>
      <vt:lpstr>PowerPoint 演示文稿</vt:lpstr>
      <vt:lpstr>哈希查找</vt:lpstr>
      <vt:lpstr>相关概念</vt:lpstr>
      <vt:lpstr>PowerPoint 演示文稿</vt:lpstr>
      <vt:lpstr>PowerPoint 演示文稿</vt:lpstr>
      <vt:lpstr>哈希函数</vt:lpstr>
      <vt:lpstr>哈希函数</vt:lpstr>
      <vt:lpstr>哈希函数</vt:lpstr>
      <vt:lpstr>哈希函数</vt:lpstr>
      <vt:lpstr>PowerPoint 演示文稿</vt:lpstr>
      <vt:lpstr>闭哈希表和开哈希表</vt:lpstr>
      <vt:lpstr>线性探测法</vt:lpstr>
      <vt:lpstr>二次探测法</vt:lpstr>
      <vt:lpstr>链地址法</vt:lpstr>
      <vt:lpstr>小结</vt:lpstr>
      <vt:lpstr>小结</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黄 奔皓</cp:lastModifiedBy>
  <cp:revision>459</cp:revision>
  <dcterms:created xsi:type="dcterms:W3CDTF">2016-04-20T02:59:17Z</dcterms:created>
  <dcterms:modified xsi:type="dcterms:W3CDTF">2022-12-15T12:56:58Z</dcterms:modified>
</cp:coreProperties>
</file>